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1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Inter Bold" charset="1" panose="020B0802030000000004"/>
      <p:regular r:id="rId24"/>
    </p:embeddedFont>
    <p:embeddedFont>
      <p:font typeface="Inter" charset="1" panose="020B0502030000000004"/>
      <p:regular r:id="rId25"/>
    </p:embeddedFont>
    <p:embeddedFont>
      <p:font typeface="Canva Sans Bold" charset="1" panose="020B0803030501040103"/>
      <p:regular r:id="rId32"/>
    </p:embeddedFont>
    <p:embeddedFont>
      <p:font typeface="Canva Sans" charset="1" panose="020B0503030501040103"/>
      <p:regular r:id="rId33"/>
    </p:embeddedFont>
    <p:embeddedFont>
      <p:font typeface="Inter Italics" charset="1" panose="020B0502030000000004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notesMasters/notesMaster1.xml" Type="http://schemas.openxmlformats.org/officeDocument/2006/relationships/notesMaster"/><Relationship Id="rId22" Target="theme/theme2.xml" Type="http://schemas.openxmlformats.org/officeDocument/2006/relationships/theme"/><Relationship Id="rId23" Target="notesSlides/notesSlide1.xml" Type="http://schemas.openxmlformats.org/officeDocument/2006/relationships/notes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notesSlides/notesSlide2.xml" Type="http://schemas.openxmlformats.org/officeDocument/2006/relationships/notesSlide"/><Relationship Id="rId27" Target="notesSlides/notesSlide3.xml" Type="http://schemas.openxmlformats.org/officeDocument/2006/relationships/notesSlide"/><Relationship Id="rId28" Target="notesSlides/notesSlide4.xml" Type="http://schemas.openxmlformats.org/officeDocument/2006/relationships/notesSlide"/><Relationship Id="rId29" Target="notesSlides/notesSlide5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6.xml" Type="http://schemas.openxmlformats.org/officeDocument/2006/relationships/notesSlide"/><Relationship Id="rId31" Target="notesSlides/notesSlide7.xml" Type="http://schemas.openxmlformats.org/officeDocument/2006/relationships/notes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notesSlides/notesSlide8.xml" Type="http://schemas.openxmlformats.org/officeDocument/2006/relationships/notesSlide"/><Relationship Id="rId35" Target="notesSlides/notesSlide9.xml" Type="http://schemas.openxmlformats.org/officeDocument/2006/relationships/notesSlide"/><Relationship Id="rId36" Target="notesSlides/notesSlide10.xml" Type="http://schemas.openxmlformats.org/officeDocument/2006/relationships/notesSlide"/><Relationship Id="rId37" Target="notesSlides/notesSlide11.xml" Type="http://schemas.openxmlformats.org/officeDocument/2006/relationships/notesSlide"/><Relationship Id="rId38" Target="fonts/font38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svg" Type="http://schemas.openxmlformats.org/officeDocument/2006/relationships/image"/><Relationship Id="rId2" Target="../notesSlides/notesSlide8.xml" Type="http://schemas.openxmlformats.org/officeDocument/2006/relationships/notesSlid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41.png" Type="http://schemas.openxmlformats.org/officeDocument/2006/relationships/image"/><Relationship Id="rId4" Target="../media/image4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4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44.jpeg" Type="http://schemas.openxmlformats.org/officeDocument/2006/relationships/image"/><Relationship Id="rId4" Target="../media/image45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8.png" Type="http://schemas.openxmlformats.org/officeDocument/2006/relationships/image"/><Relationship Id="rId4" Target="../media/image19.jpeg" Type="http://schemas.openxmlformats.org/officeDocument/2006/relationships/image"/><Relationship Id="rId5" Target="../media/image20.jpeg" Type="http://schemas.openxmlformats.org/officeDocument/2006/relationships/image"/><Relationship Id="rId6" Target="../media/image21.jpeg" Type="http://schemas.openxmlformats.org/officeDocument/2006/relationships/image"/><Relationship Id="rId7" Target="../media/image22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2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27.jpeg" Type="http://schemas.openxmlformats.org/officeDocument/2006/relationships/image"/><Relationship Id="rId4" Target="../media/VAG2k7vIs8Y.mp4" Type="http://schemas.openxmlformats.org/officeDocument/2006/relationships/video"/><Relationship Id="rId5" Target="../media/VAG2k7vIs8Y.mp4" Type="http://schemas.microsoft.com/office/2007/relationships/media"/><Relationship Id="rId6" Target="../media/image28.jpeg" Type="http://schemas.openxmlformats.org/officeDocument/2006/relationships/image"/><Relationship Id="rId7" Target="../media/VAG2l5H79XU.mp4" Type="http://schemas.openxmlformats.org/officeDocument/2006/relationships/video"/><Relationship Id="rId8" Target="../media/VAG2l5H79XU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VAG2k1oCk38.mp4" Type="http://schemas.openxmlformats.org/officeDocument/2006/relationships/video"/><Relationship Id="rId4" Target="../media/VAG2k1oCk38.mp4" Type="http://schemas.microsoft.com/office/2007/relationships/media"/><Relationship Id="rId5" Target="../media/image27.jpeg" Type="http://schemas.openxmlformats.org/officeDocument/2006/relationships/image"/><Relationship Id="rId6" Target="../media/VAG2k7vIs8Y.mp4" Type="http://schemas.openxmlformats.org/officeDocument/2006/relationships/video"/><Relationship Id="rId7" Target="../media/VAG2k7vIs8Y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3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66C4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gradFill rotWithShape="true">
              <a:gsLst>
                <a:gs pos="0">
                  <a:srgbClr val="0CC0DF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Freeform 6" id="6"/>
          <p:cNvSpPr/>
          <p:nvPr/>
        </p:nvSpPr>
        <p:spPr>
          <a:xfrm flipH="false" flipV="false" rot="-10800000">
            <a:off x="14173200" y="61722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9583" y="28829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799637" y="1800225"/>
            <a:ext cx="1602903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799637" y="3409018"/>
            <a:ext cx="14146496" cy="5849282"/>
          </a:xfrm>
          <a:custGeom>
            <a:avLst/>
            <a:gdLst/>
            <a:ahLst/>
            <a:cxnLst/>
            <a:rect r="r" b="b" t="t" l="l"/>
            <a:pathLst>
              <a:path h="5849282" w="14146496">
                <a:moveTo>
                  <a:pt x="0" y="0"/>
                </a:moveTo>
                <a:lnTo>
                  <a:pt x="14146497" y="0"/>
                </a:lnTo>
                <a:lnTo>
                  <a:pt x="14146497" y="5849282"/>
                </a:lnTo>
                <a:lnTo>
                  <a:pt x="0" y="58492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4493" r="0" b="-14493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40307" y="638782"/>
            <a:ext cx="16947693" cy="8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Spaza Shop Regulatory Management System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34612" y="2231395"/>
            <a:ext cx="10618776" cy="1134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5"/>
              </a:lnSpc>
            </a:pPr>
            <a:r>
              <a:rPr lang="en-US" sz="245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 Digital Framework for Fair, Transparent, and Regulated Township Business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673131" y="2746995"/>
            <a:ext cx="225624" cy="1276052"/>
            <a:chOff x="0" y="0"/>
            <a:chExt cx="300832" cy="17014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288163" cy="1688592"/>
            </a:xfrm>
            <a:custGeom>
              <a:avLst/>
              <a:gdLst/>
              <a:ahLst/>
              <a:cxnLst/>
              <a:rect r="r" b="b" t="t" l="l"/>
              <a:pathLst>
                <a:path h="1688592" w="288163">
                  <a:moveTo>
                    <a:pt x="0" y="125349"/>
                  </a:moveTo>
                  <a:cubicBezTo>
                    <a:pt x="0" y="56134"/>
                    <a:pt x="54229" y="0"/>
                    <a:pt x="121031" y="0"/>
                  </a:cubicBezTo>
                  <a:lnTo>
                    <a:pt x="167132" y="0"/>
                  </a:lnTo>
                  <a:cubicBezTo>
                    <a:pt x="233934" y="0"/>
                    <a:pt x="288163" y="56134"/>
                    <a:pt x="288163" y="125349"/>
                  </a:cubicBezTo>
                  <a:lnTo>
                    <a:pt x="288163" y="1563243"/>
                  </a:lnTo>
                  <a:cubicBezTo>
                    <a:pt x="288163" y="1632458"/>
                    <a:pt x="233934" y="1688592"/>
                    <a:pt x="167132" y="1688592"/>
                  </a:cubicBezTo>
                  <a:lnTo>
                    <a:pt x="121031" y="1688592"/>
                  </a:lnTo>
                  <a:cubicBezTo>
                    <a:pt x="54229" y="1688592"/>
                    <a:pt x="0" y="1632458"/>
                    <a:pt x="0" y="1563243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00863" cy="1701419"/>
            </a:xfrm>
            <a:custGeom>
              <a:avLst/>
              <a:gdLst/>
              <a:ahLst/>
              <a:cxnLst/>
              <a:rect r="r" b="b" t="t" l="l"/>
              <a:pathLst>
                <a:path h="1701419" w="300863">
                  <a:moveTo>
                    <a:pt x="0" y="131699"/>
                  </a:moveTo>
                  <a:cubicBezTo>
                    <a:pt x="0" y="59182"/>
                    <a:pt x="56769" y="0"/>
                    <a:pt x="127381" y="0"/>
                  </a:cubicBezTo>
                  <a:lnTo>
                    <a:pt x="173482" y="0"/>
                  </a:lnTo>
                  <a:lnTo>
                    <a:pt x="173482" y="6350"/>
                  </a:lnTo>
                  <a:lnTo>
                    <a:pt x="173482" y="0"/>
                  </a:lnTo>
                  <a:lnTo>
                    <a:pt x="173482" y="6350"/>
                  </a:lnTo>
                  <a:lnTo>
                    <a:pt x="173482" y="0"/>
                  </a:lnTo>
                  <a:cubicBezTo>
                    <a:pt x="244094" y="0"/>
                    <a:pt x="300863" y="59182"/>
                    <a:pt x="300863" y="131699"/>
                  </a:cubicBezTo>
                  <a:lnTo>
                    <a:pt x="300863" y="1569593"/>
                  </a:lnTo>
                  <a:lnTo>
                    <a:pt x="294513" y="1569593"/>
                  </a:lnTo>
                  <a:lnTo>
                    <a:pt x="300863" y="1569593"/>
                  </a:lnTo>
                  <a:cubicBezTo>
                    <a:pt x="300863" y="1642110"/>
                    <a:pt x="244094" y="1701292"/>
                    <a:pt x="173482" y="1701292"/>
                  </a:cubicBezTo>
                  <a:lnTo>
                    <a:pt x="173482" y="1694942"/>
                  </a:lnTo>
                  <a:lnTo>
                    <a:pt x="173482" y="1701292"/>
                  </a:lnTo>
                  <a:lnTo>
                    <a:pt x="127381" y="1701292"/>
                  </a:lnTo>
                  <a:lnTo>
                    <a:pt x="127381" y="1694942"/>
                  </a:lnTo>
                  <a:lnTo>
                    <a:pt x="127381" y="1701292"/>
                  </a:lnTo>
                  <a:cubicBezTo>
                    <a:pt x="56769" y="1701419"/>
                    <a:pt x="0" y="1642237"/>
                    <a:pt x="0" y="1569593"/>
                  </a:cubicBezTo>
                  <a:lnTo>
                    <a:pt x="0" y="131699"/>
                  </a:lnTo>
                  <a:lnTo>
                    <a:pt x="6350" y="131699"/>
                  </a:lnTo>
                  <a:lnTo>
                    <a:pt x="0" y="131699"/>
                  </a:lnTo>
                  <a:moveTo>
                    <a:pt x="12700" y="131699"/>
                  </a:moveTo>
                  <a:lnTo>
                    <a:pt x="12700" y="1569593"/>
                  </a:lnTo>
                  <a:lnTo>
                    <a:pt x="6350" y="1569593"/>
                  </a:lnTo>
                  <a:lnTo>
                    <a:pt x="12700" y="1569593"/>
                  </a:lnTo>
                  <a:cubicBezTo>
                    <a:pt x="12700" y="1635506"/>
                    <a:pt x="64262" y="1688592"/>
                    <a:pt x="127381" y="1688592"/>
                  </a:cubicBezTo>
                  <a:lnTo>
                    <a:pt x="173482" y="1688592"/>
                  </a:lnTo>
                  <a:cubicBezTo>
                    <a:pt x="236601" y="1688592"/>
                    <a:pt x="288163" y="1635506"/>
                    <a:pt x="288163" y="1569593"/>
                  </a:cubicBezTo>
                  <a:lnTo>
                    <a:pt x="288163" y="131699"/>
                  </a:lnTo>
                  <a:lnTo>
                    <a:pt x="294513" y="131699"/>
                  </a:lnTo>
                  <a:lnTo>
                    <a:pt x="288163" y="131699"/>
                  </a:lnTo>
                  <a:cubicBezTo>
                    <a:pt x="288163" y="65786"/>
                    <a:pt x="236601" y="12700"/>
                    <a:pt x="173482" y="12700"/>
                  </a:cubicBezTo>
                  <a:lnTo>
                    <a:pt x="127381" y="12700"/>
                  </a:lnTo>
                  <a:lnTo>
                    <a:pt x="127381" y="6350"/>
                  </a:lnTo>
                  <a:lnTo>
                    <a:pt x="127381" y="12700"/>
                  </a:lnTo>
                  <a:cubicBezTo>
                    <a:pt x="64262" y="12700"/>
                    <a:pt x="12700" y="65786"/>
                    <a:pt x="12700" y="131699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373094" y="2039242"/>
            <a:ext cx="884784" cy="884784"/>
            <a:chOff x="0" y="0"/>
            <a:chExt cx="877093" cy="87709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6350"/>
              <a:ext cx="864362" cy="864362"/>
            </a:xfrm>
            <a:custGeom>
              <a:avLst/>
              <a:gdLst/>
              <a:ahLst/>
              <a:cxnLst/>
              <a:rect r="r" b="b" t="t" l="l"/>
              <a:pathLst>
                <a:path h="864362" w="864362">
                  <a:moveTo>
                    <a:pt x="0" y="432181"/>
                  </a:moveTo>
                  <a:cubicBezTo>
                    <a:pt x="0" y="193548"/>
                    <a:pt x="193548" y="0"/>
                    <a:pt x="432181" y="0"/>
                  </a:cubicBezTo>
                  <a:cubicBezTo>
                    <a:pt x="670814" y="0"/>
                    <a:pt x="864362" y="193548"/>
                    <a:pt x="864362" y="432181"/>
                  </a:cubicBezTo>
                  <a:cubicBezTo>
                    <a:pt x="864362" y="670814"/>
                    <a:pt x="670941" y="864362"/>
                    <a:pt x="432181" y="864362"/>
                  </a:cubicBezTo>
                  <a:cubicBezTo>
                    <a:pt x="193421" y="864362"/>
                    <a:pt x="0" y="670941"/>
                    <a:pt x="0" y="432181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77062" cy="877062"/>
            </a:xfrm>
            <a:custGeom>
              <a:avLst/>
              <a:gdLst/>
              <a:ahLst/>
              <a:cxnLst/>
              <a:rect r="r" b="b" t="t" l="l"/>
              <a:pathLst>
                <a:path h="877062" w="877062">
                  <a:moveTo>
                    <a:pt x="0" y="438531"/>
                  </a:moveTo>
                  <a:cubicBezTo>
                    <a:pt x="0" y="196342"/>
                    <a:pt x="196342" y="0"/>
                    <a:pt x="438531" y="0"/>
                  </a:cubicBezTo>
                  <a:cubicBezTo>
                    <a:pt x="442087" y="0"/>
                    <a:pt x="444881" y="2794"/>
                    <a:pt x="444881" y="6350"/>
                  </a:cubicBezTo>
                  <a:lnTo>
                    <a:pt x="438531" y="6350"/>
                  </a:lnTo>
                  <a:lnTo>
                    <a:pt x="438531" y="0"/>
                  </a:lnTo>
                  <a:lnTo>
                    <a:pt x="438531" y="6350"/>
                  </a:lnTo>
                  <a:lnTo>
                    <a:pt x="438531" y="0"/>
                  </a:lnTo>
                  <a:cubicBezTo>
                    <a:pt x="680720" y="0"/>
                    <a:pt x="877062" y="196342"/>
                    <a:pt x="877062" y="438531"/>
                  </a:cubicBezTo>
                  <a:cubicBezTo>
                    <a:pt x="877062" y="441452"/>
                    <a:pt x="875030" y="443992"/>
                    <a:pt x="872236" y="444754"/>
                  </a:cubicBezTo>
                  <a:lnTo>
                    <a:pt x="870712" y="438531"/>
                  </a:lnTo>
                  <a:lnTo>
                    <a:pt x="877062" y="438531"/>
                  </a:lnTo>
                  <a:cubicBezTo>
                    <a:pt x="877062" y="680720"/>
                    <a:pt x="680720" y="877062"/>
                    <a:pt x="438531" y="877062"/>
                  </a:cubicBezTo>
                  <a:lnTo>
                    <a:pt x="438531" y="870712"/>
                  </a:lnTo>
                  <a:lnTo>
                    <a:pt x="438531" y="877062"/>
                  </a:lnTo>
                  <a:cubicBezTo>
                    <a:pt x="196342" y="877062"/>
                    <a:pt x="0" y="680720"/>
                    <a:pt x="0" y="438531"/>
                  </a:cubicBezTo>
                  <a:lnTo>
                    <a:pt x="6350" y="438531"/>
                  </a:lnTo>
                  <a:lnTo>
                    <a:pt x="0" y="438531"/>
                  </a:lnTo>
                  <a:moveTo>
                    <a:pt x="12700" y="438531"/>
                  </a:moveTo>
                  <a:lnTo>
                    <a:pt x="6350" y="438531"/>
                  </a:lnTo>
                  <a:lnTo>
                    <a:pt x="12700" y="438531"/>
                  </a:lnTo>
                  <a:cubicBezTo>
                    <a:pt x="12700" y="673735"/>
                    <a:pt x="203327" y="864362"/>
                    <a:pt x="438531" y="864362"/>
                  </a:cubicBezTo>
                  <a:cubicBezTo>
                    <a:pt x="673735" y="864362"/>
                    <a:pt x="864362" y="673735"/>
                    <a:pt x="864362" y="438531"/>
                  </a:cubicBezTo>
                  <a:cubicBezTo>
                    <a:pt x="864362" y="435610"/>
                    <a:pt x="866394" y="433070"/>
                    <a:pt x="869188" y="432308"/>
                  </a:cubicBezTo>
                  <a:lnTo>
                    <a:pt x="870712" y="438531"/>
                  </a:lnTo>
                  <a:lnTo>
                    <a:pt x="864362" y="438531"/>
                  </a:lnTo>
                  <a:cubicBezTo>
                    <a:pt x="864362" y="203327"/>
                    <a:pt x="673735" y="12700"/>
                    <a:pt x="438531" y="12700"/>
                  </a:cubicBezTo>
                  <a:cubicBezTo>
                    <a:pt x="434975" y="12700"/>
                    <a:pt x="432181" y="9906"/>
                    <a:pt x="432181" y="6350"/>
                  </a:cubicBezTo>
                  <a:lnTo>
                    <a:pt x="438531" y="6350"/>
                  </a:lnTo>
                  <a:lnTo>
                    <a:pt x="438531" y="12700"/>
                  </a:lnTo>
                  <a:cubicBezTo>
                    <a:pt x="203327" y="12700"/>
                    <a:pt x="12700" y="203327"/>
                    <a:pt x="12700" y="438531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Freeform 14" id="14" descr="preencoded.png"/>
          <p:cNvSpPr/>
          <p:nvPr/>
        </p:nvSpPr>
        <p:spPr>
          <a:xfrm flipH="false" flipV="false" rot="0">
            <a:off x="7520582" y="2216274"/>
            <a:ext cx="530721" cy="530721"/>
          </a:xfrm>
          <a:custGeom>
            <a:avLst/>
            <a:gdLst/>
            <a:ahLst/>
            <a:cxnLst/>
            <a:rect r="r" b="b" t="t" l="l"/>
            <a:pathLst>
              <a:path h="530721" w="530721">
                <a:moveTo>
                  <a:pt x="0" y="0"/>
                </a:moveTo>
                <a:lnTo>
                  <a:pt x="530722" y="0"/>
                </a:lnTo>
                <a:lnTo>
                  <a:pt x="530722" y="530721"/>
                </a:lnTo>
                <a:lnTo>
                  <a:pt x="0" y="5307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285" t="0" r="-4285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7830443" y="4577134"/>
            <a:ext cx="225624" cy="1276052"/>
            <a:chOff x="0" y="0"/>
            <a:chExt cx="300832" cy="170140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350" y="6350"/>
              <a:ext cx="288163" cy="1688592"/>
            </a:xfrm>
            <a:custGeom>
              <a:avLst/>
              <a:gdLst/>
              <a:ahLst/>
              <a:cxnLst/>
              <a:rect r="r" b="b" t="t" l="l"/>
              <a:pathLst>
                <a:path h="1688592" w="288163">
                  <a:moveTo>
                    <a:pt x="0" y="125349"/>
                  </a:moveTo>
                  <a:cubicBezTo>
                    <a:pt x="0" y="56134"/>
                    <a:pt x="54229" y="0"/>
                    <a:pt x="121031" y="0"/>
                  </a:cubicBezTo>
                  <a:lnTo>
                    <a:pt x="167132" y="0"/>
                  </a:lnTo>
                  <a:cubicBezTo>
                    <a:pt x="233934" y="0"/>
                    <a:pt x="288163" y="56134"/>
                    <a:pt x="288163" y="125349"/>
                  </a:cubicBezTo>
                  <a:lnTo>
                    <a:pt x="288163" y="1563243"/>
                  </a:lnTo>
                  <a:cubicBezTo>
                    <a:pt x="288163" y="1632458"/>
                    <a:pt x="233934" y="1688592"/>
                    <a:pt x="167132" y="1688592"/>
                  </a:cubicBezTo>
                  <a:lnTo>
                    <a:pt x="121031" y="1688592"/>
                  </a:lnTo>
                  <a:cubicBezTo>
                    <a:pt x="54229" y="1688592"/>
                    <a:pt x="0" y="1632458"/>
                    <a:pt x="0" y="1563243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00863" cy="1701419"/>
            </a:xfrm>
            <a:custGeom>
              <a:avLst/>
              <a:gdLst/>
              <a:ahLst/>
              <a:cxnLst/>
              <a:rect r="r" b="b" t="t" l="l"/>
              <a:pathLst>
                <a:path h="1701419" w="300863">
                  <a:moveTo>
                    <a:pt x="0" y="131699"/>
                  </a:moveTo>
                  <a:cubicBezTo>
                    <a:pt x="0" y="59182"/>
                    <a:pt x="56769" y="0"/>
                    <a:pt x="127381" y="0"/>
                  </a:cubicBezTo>
                  <a:lnTo>
                    <a:pt x="173482" y="0"/>
                  </a:lnTo>
                  <a:lnTo>
                    <a:pt x="173482" y="6350"/>
                  </a:lnTo>
                  <a:lnTo>
                    <a:pt x="173482" y="0"/>
                  </a:lnTo>
                  <a:lnTo>
                    <a:pt x="173482" y="6350"/>
                  </a:lnTo>
                  <a:lnTo>
                    <a:pt x="173482" y="0"/>
                  </a:lnTo>
                  <a:cubicBezTo>
                    <a:pt x="244094" y="0"/>
                    <a:pt x="300863" y="59182"/>
                    <a:pt x="300863" y="131699"/>
                  </a:cubicBezTo>
                  <a:lnTo>
                    <a:pt x="300863" y="1569593"/>
                  </a:lnTo>
                  <a:lnTo>
                    <a:pt x="294513" y="1569593"/>
                  </a:lnTo>
                  <a:lnTo>
                    <a:pt x="300863" y="1569593"/>
                  </a:lnTo>
                  <a:cubicBezTo>
                    <a:pt x="300863" y="1642110"/>
                    <a:pt x="244094" y="1701292"/>
                    <a:pt x="173482" y="1701292"/>
                  </a:cubicBezTo>
                  <a:lnTo>
                    <a:pt x="173482" y="1694942"/>
                  </a:lnTo>
                  <a:lnTo>
                    <a:pt x="173482" y="1701292"/>
                  </a:lnTo>
                  <a:lnTo>
                    <a:pt x="127381" y="1701292"/>
                  </a:lnTo>
                  <a:lnTo>
                    <a:pt x="127381" y="1694942"/>
                  </a:lnTo>
                  <a:lnTo>
                    <a:pt x="127381" y="1701292"/>
                  </a:lnTo>
                  <a:cubicBezTo>
                    <a:pt x="56769" y="1701419"/>
                    <a:pt x="0" y="1642237"/>
                    <a:pt x="0" y="1569593"/>
                  </a:cubicBezTo>
                  <a:lnTo>
                    <a:pt x="0" y="131699"/>
                  </a:lnTo>
                  <a:lnTo>
                    <a:pt x="6350" y="131699"/>
                  </a:lnTo>
                  <a:lnTo>
                    <a:pt x="0" y="131699"/>
                  </a:lnTo>
                  <a:moveTo>
                    <a:pt x="12700" y="131699"/>
                  </a:moveTo>
                  <a:lnTo>
                    <a:pt x="12700" y="1569593"/>
                  </a:lnTo>
                  <a:lnTo>
                    <a:pt x="6350" y="1569593"/>
                  </a:lnTo>
                  <a:lnTo>
                    <a:pt x="12700" y="1569593"/>
                  </a:lnTo>
                  <a:cubicBezTo>
                    <a:pt x="12700" y="1635506"/>
                    <a:pt x="64262" y="1688592"/>
                    <a:pt x="127381" y="1688592"/>
                  </a:cubicBezTo>
                  <a:lnTo>
                    <a:pt x="173482" y="1688592"/>
                  </a:lnTo>
                  <a:cubicBezTo>
                    <a:pt x="236601" y="1688592"/>
                    <a:pt x="288163" y="1635506"/>
                    <a:pt x="288163" y="1569593"/>
                  </a:cubicBezTo>
                  <a:lnTo>
                    <a:pt x="288163" y="131699"/>
                  </a:lnTo>
                  <a:lnTo>
                    <a:pt x="294513" y="131699"/>
                  </a:lnTo>
                  <a:lnTo>
                    <a:pt x="288163" y="131699"/>
                  </a:lnTo>
                  <a:cubicBezTo>
                    <a:pt x="288163" y="65786"/>
                    <a:pt x="236601" y="12700"/>
                    <a:pt x="173482" y="12700"/>
                  </a:cubicBezTo>
                  <a:lnTo>
                    <a:pt x="127381" y="12700"/>
                  </a:lnTo>
                  <a:lnTo>
                    <a:pt x="127381" y="6350"/>
                  </a:lnTo>
                  <a:lnTo>
                    <a:pt x="127381" y="12700"/>
                  </a:lnTo>
                  <a:cubicBezTo>
                    <a:pt x="64262" y="12700"/>
                    <a:pt x="12700" y="65786"/>
                    <a:pt x="12700" y="131699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7426667" y="4296742"/>
            <a:ext cx="918419" cy="918419"/>
            <a:chOff x="0" y="0"/>
            <a:chExt cx="877093" cy="87709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864362" cy="864362"/>
            </a:xfrm>
            <a:custGeom>
              <a:avLst/>
              <a:gdLst/>
              <a:ahLst/>
              <a:cxnLst/>
              <a:rect r="r" b="b" t="t" l="l"/>
              <a:pathLst>
                <a:path h="864362" w="864362">
                  <a:moveTo>
                    <a:pt x="0" y="432181"/>
                  </a:moveTo>
                  <a:cubicBezTo>
                    <a:pt x="0" y="193548"/>
                    <a:pt x="193548" y="0"/>
                    <a:pt x="432181" y="0"/>
                  </a:cubicBezTo>
                  <a:cubicBezTo>
                    <a:pt x="670814" y="0"/>
                    <a:pt x="864362" y="193548"/>
                    <a:pt x="864362" y="432181"/>
                  </a:cubicBezTo>
                  <a:cubicBezTo>
                    <a:pt x="864362" y="670814"/>
                    <a:pt x="670941" y="864362"/>
                    <a:pt x="432181" y="864362"/>
                  </a:cubicBezTo>
                  <a:cubicBezTo>
                    <a:pt x="193421" y="864362"/>
                    <a:pt x="0" y="670941"/>
                    <a:pt x="0" y="432181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77062" cy="877062"/>
            </a:xfrm>
            <a:custGeom>
              <a:avLst/>
              <a:gdLst/>
              <a:ahLst/>
              <a:cxnLst/>
              <a:rect r="r" b="b" t="t" l="l"/>
              <a:pathLst>
                <a:path h="877062" w="877062">
                  <a:moveTo>
                    <a:pt x="0" y="438531"/>
                  </a:moveTo>
                  <a:cubicBezTo>
                    <a:pt x="0" y="196342"/>
                    <a:pt x="196342" y="0"/>
                    <a:pt x="438531" y="0"/>
                  </a:cubicBezTo>
                  <a:cubicBezTo>
                    <a:pt x="442087" y="0"/>
                    <a:pt x="444881" y="2794"/>
                    <a:pt x="444881" y="6350"/>
                  </a:cubicBezTo>
                  <a:lnTo>
                    <a:pt x="438531" y="6350"/>
                  </a:lnTo>
                  <a:lnTo>
                    <a:pt x="438531" y="0"/>
                  </a:lnTo>
                  <a:lnTo>
                    <a:pt x="438531" y="6350"/>
                  </a:lnTo>
                  <a:lnTo>
                    <a:pt x="438531" y="0"/>
                  </a:lnTo>
                  <a:cubicBezTo>
                    <a:pt x="680720" y="0"/>
                    <a:pt x="877062" y="196342"/>
                    <a:pt x="877062" y="438531"/>
                  </a:cubicBezTo>
                  <a:cubicBezTo>
                    <a:pt x="877062" y="441452"/>
                    <a:pt x="875030" y="443992"/>
                    <a:pt x="872236" y="444754"/>
                  </a:cubicBezTo>
                  <a:lnTo>
                    <a:pt x="870712" y="438531"/>
                  </a:lnTo>
                  <a:lnTo>
                    <a:pt x="877062" y="438531"/>
                  </a:lnTo>
                  <a:cubicBezTo>
                    <a:pt x="877062" y="680720"/>
                    <a:pt x="680720" y="877062"/>
                    <a:pt x="438531" y="877062"/>
                  </a:cubicBezTo>
                  <a:lnTo>
                    <a:pt x="438531" y="870712"/>
                  </a:lnTo>
                  <a:lnTo>
                    <a:pt x="438531" y="877062"/>
                  </a:lnTo>
                  <a:cubicBezTo>
                    <a:pt x="196342" y="877062"/>
                    <a:pt x="0" y="680720"/>
                    <a:pt x="0" y="438531"/>
                  </a:cubicBezTo>
                  <a:lnTo>
                    <a:pt x="6350" y="438531"/>
                  </a:lnTo>
                  <a:lnTo>
                    <a:pt x="0" y="438531"/>
                  </a:lnTo>
                  <a:moveTo>
                    <a:pt x="12700" y="438531"/>
                  </a:moveTo>
                  <a:lnTo>
                    <a:pt x="6350" y="438531"/>
                  </a:lnTo>
                  <a:lnTo>
                    <a:pt x="12700" y="438531"/>
                  </a:lnTo>
                  <a:cubicBezTo>
                    <a:pt x="12700" y="673735"/>
                    <a:pt x="203327" y="864362"/>
                    <a:pt x="438531" y="864362"/>
                  </a:cubicBezTo>
                  <a:cubicBezTo>
                    <a:pt x="673735" y="864362"/>
                    <a:pt x="864362" y="673735"/>
                    <a:pt x="864362" y="438531"/>
                  </a:cubicBezTo>
                  <a:cubicBezTo>
                    <a:pt x="864362" y="435610"/>
                    <a:pt x="866394" y="433070"/>
                    <a:pt x="869188" y="432308"/>
                  </a:cubicBezTo>
                  <a:lnTo>
                    <a:pt x="870712" y="438531"/>
                  </a:lnTo>
                  <a:lnTo>
                    <a:pt x="864362" y="438531"/>
                  </a:lnTo>
                  <a:cubicBezTo>
                    <a:pt x="864362" y="203327"/>
                    <a:pt x="673735" y="12700"/>
                    <a:pt x="438531" y="12700"/>
                  </a:cubicBezTo>
                  <a:cubicBezTo>
                    <a:pt x="434975" y="12700"/>
                    <a:pt x="432181" y="9906"/>
                    <a:pt x="432181" y="6350"/>
                  </a:cubicBezTo>
                  <a:lnTo>
                    <a:pt x="438531" y="6350"/>
                  </a:lnTo>
                  <a:lnTo>
                    <a:pt x="438531" y="12700"/>
                  </a:lnTo>
                  <a:cubicBezTo>
                    <a:pt x="203327" y="12700"/>
                    <a:pt x="12700" y="203327"/>
                    <a:pt x="12700" y="438531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Freeform 21" id="21" descr="preencoded.png"/>
          <p:cNvSpPr/>
          <p:nvPr/>
        </p:nvSpPr>
        <p:spPr>
          <a:xfrm flipH="false" flipV="false" rot="0">
            <a:off x="7567464" y="4467969"/>
            <a:ext cx="525959" cy="525959"/>
          </a:xfrm>
          <a:custGeom>
            <a:avLst/>
            <a:gdLst/>
            <a:ahLst/>
            <a:cxnLst/>
            <a:rect r="r" b="b" t="t" l="l"/>
            <a:pathLst>
              <a:path h="525959" w="525959">
                <a:moveTo>
                  <a:pt x="0" y="0"/>
                </a:moveTo>
                <a:lnTo>
                  <a:pt x="525958" y="0"/>
                </a:lnTo>
                <a:lnTo>
                  <a:pt x="525958" y="525959"/>
                </a:lnTo>
                <a:lnTo>
                  <a:pt x="0" y="5259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5714" r="0" b="-5714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8418979" y="6926908"/>
            <a:ext cx="225624" cy="1276053"/>
            <a:chOff x="0" y="0"/>
            <a:chExt cx="300832" cy="170140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6350" y="6350"/>
              <a:ext cx="288163" cy="1688592"/>
            </a:xfrm>
            <a:custGeom>
              <a:avLst/>
              <a:gdLst/>
              <a:ahLst/>
              <a:cxnLst/>
              <a:rect r="r" b="b" t="t" l="l"/>
              <a:pathLst>
                <a:path h="1688592" w="288163">
                  <a:moveTo>
                    <a:pt x="0" y="125349"/>
                  </a:moveTo>
                  <a:cubicBezTo>
                    <a:pt x="0" y="56134"/>
                    <a:pt x="54229" y="0"/>
                    <a:pt x="121031" y="0"/>
                  </a:cubicBezTo>
                  <a:lnTo>
                    <a:pt x="167132" y="0"/>
                  </a:lnTo>
                  <a:cubicBezTo>
                    <a:pt x="233934" y="0"/>
                    <a:pt x="288163" y="56134"/>
                    <a:pt x="288163" y="125349"/>
                  </a:cubicBezTo>
                  <a:lnTo>
                    <a:pt x="288163" y="1563243"/>
                  </a:lnTo>
                  <a:cubicBezTo>
                    <a:pt x="288163" y="1632458"/>
                    <a:pt x="233934" y="1688592"/>
                    <a:pt x="167132" y="1688592"/>
                  </a:cubicBezTo>
                  <a:lnTo>
                    <a:pt x="121031" y="1688592"/>
                  </a:lnTo>
                  <a:cubicBezTo>
                    <a:pt x="54229" y="1688592"/>
                    <a:pt x="0" y="1632458"/>
                    <a:pt x="0" y="1563243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00863" cy="1701419"/>
            </a:xfrm>
            <a:custGeom>
              <a:avLst/>
              <a:gdLst/>
              <a:ahLst/>
              <a:cxnLst/>
              <a:rect r="r" b="b" t="t" l="l"/>
              <a:pathLst>
                <a:path h="1701419" w="300863">
                  <a:moveTo>
                    <a:pt x="0" y="131699"/>
                  </a:moveTo>
                  <a:cubicBezTo>
                    <a:pt x="0" y="59182"/>
                    <a:pt x="56769" y="0"/>
                    <a:pt x="127381" y="0"/>
                  </a:cubicBezTo>
                  <a:lnTo>
                    <a:pt x="173482" y="0"/>
                  </a:lnTo>
                  <a:lnTo>
                    <a:pt x="173482" y="6350"/>
                  </a:lnTo>
                  <a:lnTo>
                    <a:pt x="173482" y="0"/>
                  </a:lnTo>
                  <a:lnTo>
                    <a:pt x="173482" y="6350"/>
                  </a:lnTo>
                  <a:lnTo>
                    <a:pt x="173482" y="0"/>
                  </a:lnTo>
                  <a:cubicBezTo>
                    <a:pt x="244094" y="0"/>
                    <a:pt x="300863" y="59182"/>
                    <a:pt x="300863" y="131699"/>
                  </a:cubicBezTo>
                  <a:lnTo>
                    <a:pt x="300863" y="1569593"/>
                  </a:lnTo>
                  <a:lnTo>
                    <a:pt x="294513" y="1569593"/>
                  </a:lnTo>
                  <a:lnTo>
                    <a:pt x="300863" y="1569593"/>
                  </a:lnTo>
                  <a:cubicBezTo>
                    <a:pt x="300863" y="1642110"/>
                    <a:pt x="244094" y="1701292"/>
                    <a:pt x="173482" y="1701292"/>
                  </a:cubicBezTo>
                  <a:lnTo>
                    <a:pt x="173482" y="1694942"/>
                  </a:lnTo>
                  <a:lnTo>
                    <a:pt x="173482" y="1701292"/>
                  </a:lnTo>
                  <a:lnTo>
                    <a:pt x="127381" y="1701292"/>
                  </a:lnTo>
                  <a:lnTo>
                    <a:pt x="127381" y="1694942"/>
                  </a:lnTo>
                  <a:lnTo>
                    <a:pt x="127381" y="1701292"/>
                  </a:lnTo>
                  <a:cubicBezTo>
                    <a:pt x="56769" y="1701419"/>
                    <a:pt x="0" y="1642237"/>
                    <a:pt x="0" y="1569593"/>
                  </a:cubicBezTo>
                  <a:lnTo>
                    <a:pt x="0" y="131699"/>
                  </a:lnTo>
                  <a:lnTo>
                    <a:pt x="6350" y="131699"/>
                  </a:lnTo>
                  <a:lnTo>
                    <a:pt x="0" y="131699"/>
                  </a:lnTo>
                  <a:moveTo>
                    <a:pt x="12700" y="131699"/>
                  </a:moveTo>
                  <a:lnTo>
                    <a:pt x="12700" y="1569593"/>
                  </a:lnTo>
                  <a:lnTo>
                    <a:pt x="6350" y="1569593"/>
                  </a:lnTo>
                  <a:lnTo>
                    <a:pt x="12700" y="1569593"/>
                  </a:lnTo>
                  <a:cubicBezTo>
                    <a:pt x="12700" y="1635506"/>
                    <a:pt x="64262" y="1688592"/>
                    <a:pt x="127381" y="1688592"/>
                  </a:cubicBezTo>
                  <a:lnTo>
                    <a:pt x="173482" y="1688592"/>
                  </a:lnTo>
                  <a:cubicBezTo>
                    <a:pt x="236601" y="1688592"/>
                    <a:pt x="288163" y="1635506"/>
                    <a:pt x="288163" y="1569593"/>
                  </a:cubicBezTo>
                  <a:lnTo>
                    <a:pt x="288163" y="131699"/>
                  </a:lnTo>
                  <a:lnTo>
                    <a:pt x="294513" y="131699"/>
                  </a:lnTo>
                  <a:lnTo>
                    <a:pt x="288163" y="131699"/>
                  </a:lnTo>
                  <a:cubicBezTo>
                    <a:pt x="288163" y="65786"/>
                    <a:pt x="236601" y="12700"/>
                    <a:pt x="173482" y="12700"/>
                  </a:cubicBezTo>
                  <a:lnTo>
                    <a:pt x="127381" y="12700"/>
                  </a:lnTo>
                  <a:lnTo>
                    <a:pt x="127381" y="6350"/>
                  </a:lnTo>
                  <a:lnTo>
                    <a:pt x="127381" y="12700"/>
                  </a:lnTo>
                  <a:cubicBezTo>
                    <a:pt x="64262" y="12700"/>
                    <a:pt x="12700" y="65786"/>
                    <a:pt x="12700" y="131699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8021241" y="6541964"/>
            <a:ext cx="905470" cy="905470"/>
            <a:chOff x="0" y="0"/>
            <a:chExt cx="877093" cy="87709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6350" y="6350"/>
              <a:ext cx="864362" cy="864362"/>
            </a:xfrm>
            <a:custGeom>
              <a:avLst/>
              <a:gdLst/>
              <a:ahLst/>
              <a:cxnLst/>
              <a:rect r="r" b="b" t="t" l="l"/>
              <a:pathLst>
                <a:path h="864362" w="864362">
                  <a:moveTo>
                    <a:pt x="0" y="432181"/>
                  </a:moveTo>
                  <a:cubicBezTo>
                    <a:pt x="0" y="193548"/>
                    <a:pt x="193548" y="0"/>
                    <a:pt x="432181" y="0"/>
                  </a:cubicBezTo>
                  <a:cubicBezTo>
                    <a:pt x="670814" y="0"/>
                    <a:pt x="864362" y="193548"/>
                    <a:pt x="864362" y="432181"/>
                  </a:cubicBezTo>
                  <a:cubicBezTo>
                    <a:pt x="864362" y="670814"/>
                    <a:pt x="670941" y="864362"/>
                    <a:pt x="432181" y="864362"/>
                  </a:cubicBezTo>
                  <a:cubicBezTo>
                    <a:pt x="193421" y="864362"/>
                    <a:pt x="0" y="670941"/>
                    <a:pt x="0" y="432181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77062" cy="877062"/>
            </a:xfrm>
            <a:custGeom>
              <a:avLst/>
              <a:gdLst/>
              <a:ahLst/>
              <a:cxnLst/>
              <a:rect r="r" b="b" t="t" l="l"/>
              <a:pathLst>
                <a:path h="877062" w="877062">
                  <a:moveTo>
                    <a:pt x="0" y="438531"/>
                  </a:moveTo>
                  <a:cubicBezTo>
                    <a:pt x="0" y="196342"/>
                    <a:pt x="196342" y="0"/>
                    <a:pt x="438531" y="0"/>
                  </a:cubicBezTo>
                  <a:cubicBezTo>
                    <a:pt x="442087" y="0"/>
                    <a:pt x="444881" y="2794"/>
                    <a:pt x="444881" y="6350"/>
                  </a:cubicBezTo>
                  <a:lnTo>
                    <a:pt x="438531" y="6350"/>
                  </a:lnTo>
                  <a:lnTo>
                    <a:pt x="438531" y="0"/>
                  </a:lnTo>
                  <a:lnTo>
                    <a:pt x="438531" y="6350"/>
                  </a:lnTo>
                  <a:lnTo>
                    <a:pt x="438531" y="0"/>
                  </a:lnTo>
                  <a:cubicBezTo>
                    <a:pt x="680720" y="0"/>
                    <a:pt x="877062" y="196342"/>
                    <a:pt x="877062" y="438531"/>
                  </a:cubicBezTo>
                  <a:cubicBezTo>
                    <a:pt x="877062" y="441452"/>
                    <a:pt x="875030" y="443992"/>
                    <a:pt x="872236" y="444754"/>
                  </a:cubicBezTo>
                  <a:lnTo>
                    <a:pt x="870712" y="438531"/>
                  </a:lnTo>
                  <a:lnTo>
                    <a:pt x="877062" y="438531"/>
                  </a:lnTo>
                  <a:cubicBezTo>
                    <a:pt x="877062" y="680720"/>
                    <a:pt x="680720" y="877062"/>
                    <a:pt x="438531" y="877062"/>
                  </a:cubicBezTo>
                  <a:lnTo>
                    <a:pt x="438531" y="870712"/>
                  </a:lnTo>
                  <a:lnTo>
                    <a:pt x="438531" y="877062"/>
                  </a:lnTo>
                  <a:cubicBezTo>
                    <a:pt x="196342" y="877062"/>
                    <a:pt x="0" y="680720"/>
                    <a:pt x="0" y="438531"/>
                  </a:cubicBezTo>
                  <a:lnTo>
                    <a:pt x="6350" y="438531"/>
                  </a:lnTo>
                  <a:lnTo>
                    <a:pt x="0" y="438531"/>
                  </a:lnTo>
                  <a:moveTo>
                    <a:pt x="12700" y="438531"/>
                  </a:moveTo>
                  <a:lnTo>
                    <a:pt x="6350" y="438531"/>
                  </a:lnTo>
                  <a:lnTo>
                    <a:pt x="12700" y="438531"/>
                  </a:lnTo>
                  <a:cubicBezTo>
                    <a:pt x="12700" y="673735"/>
                    <a:pt x="203327" y="864362"/>
                    <a:pt x="438531" y="864362"/>
                  </a:cubicBezTo>
                  <a:cubicBezTo>
                    <a:pt x="673735" y="864362"/>
                    <a:pt x="864362" y="673735"/>
                    <a:pt x="864362" y="438531"/>
                  </a:cubicBezTo>
                  <a:cubicBezTo>
                    <a:pt x="864362" y="435610"/>
                    <a:pt x="866394" y="433070"/>
                    <a:pt x="869188" y="432308"/>
                  </a:cubicBezTo>
                  <a:lnTo>
                    <a:pt x="870712" y="438531"/>
                  </a:lnTo>
                  <a:lnTo>
                    <a:pt x="864362" y="438531"/>
                  </a:lnTo>
                  <a:cubicBezTo>
                    <a:pt x="864362" y="203327"/>
                    <a:pt x="673735" y="12700"/>
                    <a:pt x="438531" y="12700"/>
                  </a:cubicBezTo>
                  <a:cubicBezTo>
                    <a:pt x="434975" y="12700"/>
                    <a:pt x="432181" y="9906"/>
                    <a:pt x="432181" y="6350"/>
                  </a:cubicBezTo>
                  <a:lnTo>
                    <a:pt x="438531" y="6350"/>
                  </a:lnTo>
                  <a:lnTo>
                    <a:pt x="438531" y="12700"/>
                  </a:lnTo>
                  <a:cubicBezTo>
                    <a:pt x="203327" y="12700"/>
                    <a:pt x="12700" y="203327"/>
                    <a:pt x="12700" y="438531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Freeform 28" id="28" descr="preencoded.png"/>
          <p:cNvSpPr/>
          <p:nvPr/>
        </p:nvSpPr>
        <p:spPr>
          <a:xfrm flipH="false" flipV="false" rot="0">
            <a:off x="8345086" y="6648449"/>
            <a:ext cx="599034" cy="599034"/>
          </a:xfrm>
          <a:custGeom>
            <a:avLst/>
            <a:gdLst/>
            <a:ahLst/>
            <a:cxnLst/>
            <a:rect r="r" b="b" t="t" l="l"/>
            <a:pathLst>
              <a:path h="599034" w="599034">
                <a:moveTo>
                  <a:pt x="0" y="0"/>
                </a:moveTo>
                <a:lnTo>
                  <a:pt x="599033" y="0"/>
                </a:lnTo>
                <a:lnTo>
                  <a:pt x="599033" y="599033"/>
                </a:lnTo>
                <a:lnTo>
                  <a:pt x="0" y="5990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9144000" y="9159180"/>
            <a:ext cx="225624" cy="1276052"/>
            <a:chOff x="0" y="0"/>
            <a:chExt cx="300832" cy="170140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6350" y="6350"/>
              <a:ext cx="288163" cy="1688592"/>
            </a:xfrm>
            <a:custGeom>
              <a:avLst/>
              <a:gdLst/>
              <a:ahLst/>
              <a:cxnLst/>
              <a:rect r="r" b="b" t="t" l="l"/>
              <a:pathLst>
                <a:path h="1688592" w="288163">
                  <a:moveTo>
                    <a:pt x="0" y="125349"/>
                  </a:moveTo>
                  <a:cubicBezTo>
                    <a:pt x="0" y="56134"/>
                    <a:pt x="54229" y="0"/>
                    <a:pt x="121031" y="0"/>
                  </a:cubicBezTo>
                  <a:lnTo>
                    <a:pt x="167132" y="0"/>
                  </a:lnTo>
                  <a:cubicBezTo>
                    <a:pt x="233934" y="0"/>
                    <a:pt x="288163" y="56134"/>
                    <a:pt x="288163" y="125349"/>
                  </a:cubicBezTo>
                  <a:lnTo>
                    <a:pt x="288163" y="1563243"/>
                  </a:lnTo>
                  <a:cubicBezTo>
                    <a:pt x="288163" y="1632458"/>
                    <a:pt x="233934" y="1688592"/>
                    <a:pt x="167132" y="1688592"/>
                  </a:cubicBezTo>
                  <a:lnTo>
                    <a:pt x="121031" y="1688592"/>
                  </a:lnTo>
                  <a:cubicBezTo>
                    <a:pt x="54229" y="1688592"/>
                    <a:pt x="0" y="1632458"/>
                    <a:pt x="0" y="1563243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00863" cy="1701419"/>
            </a:xfrm>
            <a:custGeom>
              <a:avLst/>
              <a:gdLst/>
              <a:ahLst/>
              <a:cxnLst/>
              <a:rect r="r" b="b" t="t" l="l"/>
              <a:pathLst>
                <a:path h="1701419" w="300863">
                  <a:moveTo>
                    <a:pt x="0" y="131699"/>
                  </a:moveTo>
                  <a:cubicBezTo>
                    <a:pt x="0" y="59182"/>
                    <a:pt x="56769" y="0"/>
                    <a:pt x="127381" y="0"/>
                  </a:cubicBezTo>
                  <a:lnTo>
                    <a:pt x="173482" y="0"/>
                  </a:lnTo>
                  <a:lnTo>
                    <a:pt x="173482" y="6350"/>
                  </a:lnTo>
                  <a:lnTo>
                    <a:pt x="173482" y="0"/>
                  </a:lnTo>
                  <a:lnTo>
                    <a:pt x="173482" y="6350"/>
                  </a:lnTo>
                  <a:lnTo>
                    <a:pt x="173482" y="0"/>
                  </a:lnTo>
                  <a:cubicBezTo>
                    <a:pt x="244094" y="0"/>
                    <a:pt x="300863" y="59182"/>
                    <a:pt x="300863" y="131699"/>
                  </a:cubicBezTo>
                  <a:lnTo>
                    <a:pt x="300863" y="1569593"/>
                  </a:lnTo>
                  <a:lnTo>
                    <a:pt x="294513" y="1569593"/>
                  </a:lnTo>
                  <a:lnTo>
                    <a:pt x="300863" y="1569593"/>
                  </a:lnTo>
                  <a:cubicBezTo>
                    <a:pt x="300863" y="1642110"/>
                    <a:pt x="244094" y="1701292"/>
                    <a:pt x="173482" y="1701292"/>
                  </a:cubicBezTo>
                  <a:lnTo>
                    <a:pt x="173482" y="1694942"/>
                  </a:lnTo>
                  <a:lnTo>
                    <a:pt x="173482" y="1701292"/>
                  </a:lnTo>
                  <a:lnTo>
                    <a:pt x="127381" y="1701292"/>
                  </a:lnTo>
                  <a:lnTo>
                    <a:pt x="127381" y="1694942"/>
                  </a:lnTo>
                  <a:lnTo>
                    <a:pt x="127381" y="1701292"/>
                  </a:lnTo>
                  <a:cubicBezTo>
                    <a:pt x="56769" y="1701419"/>
                    <a:pt x="0" y="1642237"/>
                    <a:pt x="0" y="1569593"/>
                  </a:cubicBezTo>
                  <a:lnTo>
                    <a:pt x="0" y="131699"/>
                  </a:lnTo>
                  <a:lnTo>
                    <a:pt x="6350" y="131699"/>
                  </a:lnTo>
                  <a:lnTo>
                    <a:pt x="0" y="131699"/>
                  </a:lnTo>
                  <a:moveTo>
                    <a:pt x="12700" y="131699"/>
                  </a:moveTo>
                  <a:lnTo>
                    <a:pt x="12700" y="1569593"/>
                  </a:lnTo>
                  <a:lnTo>
                    <a:pt x="6350" y="1569593"/>
                  </a:lnTo>
                  <a:lnTo>
                    <a:pt x="12700" y="1569593"/>
                  </a:lnTo>
                  <a:cubicBezTo>
                    <a:pt x="12700" y="1635506"/>
                    <a:pt x="64262" y="1688592"/>
                    <a:pt x="127381" y="1688592"/>
                  </a:cubicBezTo>
                  <a:lnTo>
                    <a:pt x="173482" y="1688592"/>
                  </a:lnTo>
                  <a:cubicBezTo>
                    <a:pt x="236601" y="1688592"/>
                    <a:pt x="288163" y="1635506"/>
                    <a:pt x="288163" y="1569593"/>
                  </a:cubicBezTo>
                  <a:lnTo>
                    <a:pt x="288163" y="131699"/>
                  </a:lnTo>
                  <a:lnTo>
                    <a:pt x="294513" y="131699"/>
                  </a:lnTo>
                  <a:lnTo>
                    <a:pt x="288163" y="131699"/>
                  </a:lnTo>
                  <a:cubicBezTo>
                    <a:pt x="288163" y="65786"/>
                    <a:pt x="236601" y="12700"/>
                    <a:pt x="173482" y="12700"/>
                  </a:cubicBezTo>
                  <a:lnTo>
                    <a:pt x="127381" y="12700"/>
                  </a:lnTo>
                  <a:lnTo>
                    <a:pt x="127381" y="6350"/>
                  </a:lnTo>
                  <a:lnTo>
                    <a:pt x="127381" y="12700"/>
                  </a:lnTo>
                  <a:cubicBezTo>
                    <a:pt x="64262" y="12700"/>
                    <a:pt x="12700" y="65786"/>
                    <a:pt x="12700" y="131699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8831089" y="8345685"/>
            <a:ext cx="851445" cy="851445"/>
            <a:chOff x="0" y="0"/>
            <a:chExt cx="877093" cy="87709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6350" y="6350"/>
              <a:ext cx="864362" cy="864362"/>
            </a:xfrm>
            <a:custGeom>
              <a:avLst/>
              <a:gdLst/>
              <a:ahLst/>
              <a:cxnLst/>
              <a:rect r="r" b="b" t="t" l="l"/>
              <a:pathLst>
                <a:path h="864362" w="864362">
                  <a:moveTo>
                    <a:pt x="0" y="432181"/>
                  </a:moveTo>
                  <a:cubicBezTo>
                    <a:pt x="0" y="193548"/>
                    <a:pt x="193548" y="0"/>
                    <a:pt x="432181" y="0"/>
                  </a:cubicBezTo>
                  <a:cubicBezTo>
                    <a:pt x="670814" y="0"/>
                    <a:pt x="864362" y="193548"/>
                    <a:pt x="864362" y="432181"/>
                  </a:cubicBezTo>
                  <a:cubicBezTo>
                    <a:pt x="864362" y="670814"/>
                    <a:pt x="670941" y="864362"/>
                    <a:pt x="432181" y="864362"/>
                  </a:cubicBezTo>
                  <a:cubicBezTo>
                    <a:pt x="193421" y="864362"/>
                    <a:pt x="0" y="670941"/>
                    <a:pt x="0" y="432181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77062" cy="877062"/>
            </a:xfrm>
            <a:custGeom>
              <a:avLst/>
              <a:gdLst/>
              <a:ahLst/>
              <a:cxnLst/>
              <a:rect r="r" b="b" t="t" l="l"/>
              <a:pathLst>
                <a:path h="877062" w="877062">
                  <a:moveTo>
                    <a:pt x="0" y="438531"/>
                  </a:moveTo>
                  <a:cubicBezTo>
                    <a:pt x="0" y="196342"/>
                    <a:pt x="196342" y="0"/>
                    <a:pt x="438531" y="0"/>
                  </a:cubicBezTo>
                  <a:cubicBezTo>
                    <a:pt x="442087" y="0"/>
                    <a:pt x="444881" y="2794"/>
                    <a:pt x="444881" y="6350"/>
                  </a:cubicBezTo>
                  <a:lnTo>
                    <a:pt x="438531" y="6350"/>
                  </a:lnTo>
                  <a:lnTo>
                    <a:pt x="438531" y="0"/>
                  </a:lnTo>
                  <a:lnTo>
                    <a:pt x="438531" y="6350"/>
                  </a:lnTo>
                  <a:lnTo>
                    <a:pt x="438531" y="0"/>
                  </a:lnTo>
                  <a:cubicBezTo>
                    <a:pt x="680720" y="0"/>
                    <a:pt x="877062" y="196342"/>
                    <a:pt x="877062" y="438531"/>
                  </a:cubicBezTo>
                  <a:cubicBezTo>
                    <a:pt x="877062" y="441452"/>
                    <a:pt x="875030" y="443992"/>
                    <a:pt x="872236" y="444754"/>
                  </a:cubicBezTo>
                  <a:lnTo>
                    <a:pt x="870712" y="438531"/>
                  </a:lnTo>
                  <a:lnTo>
                    <a:pt x="877062" y="438531"/>
                  </a:lnTo>
                  <a:cubicBezTo>
                    <a:pt x="877062" y="680720"/>
                    <a:pt x="680720" y="877062"/>
                    <a:pt x="438531" y="877062"/>
                  </a:cubicBezTo>
                  <a:lnTo>
                    <a:pt x="438531" y="870712"/>
                  </a:lnTo>
                  <a:lnTo>
                    <a:pt x="438531" y="877062"/>
                  </a:lnTo>
                  <a:cubicBezTo>
                    <a:pt x="196342" y="877062"/>
                    <a:pt x="0" y="680720"/>
                    <a:pt x="0" y="438531"/>
                  </a:cubicBezTo>
                  <a:lnTo>
                    <a:pt x="6350" y="438531"/>
                  </a:lnTo>
                  <a:lnTo>
                    <a:pt x="0" y="438531"/>
                  </a:lnTo>
                  <a:moveTo>
                    <a:pt x="12700" y="438531"/>
                  </a:moveTo>
                  <a:lnTo>
                    <a:pt x="6350" y="438531"/>
                  </a:lnTo>
                  <a:lnTo>
                    <a:pt x="12700" y="438531"/>
                  </a:lnTo>
                  <a:cubicBezTo>
                    <a:pt x="12700" y="673735"/>
                    <a:pt x="203327" y="864362"/>
                    <a:pt x="438531" y="864362"/>
                  </a:cubicBezTo>
                  <a:cubicBezTo>
                    <a:pt x="673735" y="864362"/>
                    <a:pt x="864362" y="673735"/>
                    <a:pt x="864362" y="438531"/>
                  </a:cubicBezTo>
                  <a:cubicBezTo>
                    <a:pt x="864362" y="435610"/>
                    <a:pt x="866394" y="433070"/>
                    <a:pt x="869188" y="432308"/>
                  </a:cubicBezTo>
                  <a:lnTo>
                    <a:pt x="870712" y="438531"/>
                  </a:lnTo>
                  <a:lnTo>
                    <a:pt x="864362" y="438531"/>
                  </a:lnTo>
                  <a:cubicBezTo>
                    <a:pt x="864362" y="203327"/>
                    <a:pt x="673735" y="12700"/>
                    <a:pt x="438531" y="12700"/>
                  </a:cubicBezTo>
                  <a:cubicBezTo>
                    <a:pt x="434975" y="12700"/>
                    <a:pt x="432181" y="9906"/>
                    <a:pt x="432181" y="6350"/>
                  </a:cubicBezTo>
                  <a:lnTo>
                    <a:pt x="438531" y="6350"/>
                  </a:lnTo>
                  <a:lnTo>
                    <a:pt x="438531" y="12700"/>
                  </a:lnTo>
                  <a:cubicBezTo>
                    <a:pt x="203327" y="12700"/>
                    <a:pt x="12700" y="203327"/>
                    <a:pt x="12700" y="438531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Freeform 35" id="35" descr="preencoded.png"/>
          <p:cNvSpPr/>
          <p:nvPr/>
        </p:nvSpPr>
        <p:spPr>
          <a:xfrm flipH="false" flipV="false" rot="0">
            <a:off x="8909963" y="8410278"/>
            <a:ext cx="541218" cy="541218"/>
          </a:xfrm>
          <a:custGeom>
            <a:avLst/>
            <a:gdLst/>
            <a:ahLst/>
            <a:cxnLst/>
            <a:rect r="r" b="b" t="t" l="l"/>
            <a:pathLst>
              <a:path h="541218" w="541218">
                <a:moveTo>
                  <a:pt x="0" y="0"/>
                </a:moveTo>
                <a:lnTo>
                  <a:pt x="541218" y="0"/>
                </a:lnTo>
                <a:lnTo>
                  <a:pt x="541218" y="541218"/>
                </a:lnTo>
                <a:lnTo>
                  <a:pt x="0" y="5412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17607856" y="0"/>
            <a:ext cx="3086100" cy="10287000"/>
            <a:chOff x="0" y="0"/>
            <a:chExt cx="635000" cy="211666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35000" cy="2116667"/>
            </a:xfrm>
            <a:custGeom>
              <a:avLst/>
              <a:gdLst/>
              <a:ahLst/>
              <a:cxnLst/>
              <a:rect r="r" b="b" t="t" l="l"/>
              <a:pathLst>
                <a:path h="2116667" w="635000">
                  <a:moveTo>
                    <a:pt x="48997" y="0"/>
                  </a:moveTo>
                  <a:lnTo>
                    <a:pt x="586003" y="0"/>
                  </a:lnTo>
                  <a:cubicBezTo>
                    <a:pt x="598998" y="0"/>
                    <a:pt x="611460" y="5162"/>
                    <a:pt x="620649" y="14351"/>
                  </a:cubicBezTo>
                  <a:cubicBezTo>
                    <a:pt x="629838" y="23540"/>
                    <a:pt x="635000" y="36002"/>
                    <a:pt x="635000" y="48997"/>
                  </a:cubicBezTo>
                  <a:lnTo>
                    <a:pt x="635000" y="2067670"/>
                  </a:lnTo>
                  <a:cubicBezTo>
                    <a:pt x="635000" y="2094730"/>
                    <a:pt x="613063" y="2116667"/>
                    <a:pt x="586003" y="2116667"/>
                  </a:cubicBezTo>
                  <a:lnTo>
                    <a:pt x="48997" y="2116667"/>
                  </a:lnTo>
                  <a:cubicBezTo>
                    <a:pt x="36002" y="2116667"/>
                    <a:pt x="23540" y="2111505"/>
                    <a:pt x="14351" y="2102316"/>
                  </a:cubicBezTo>
                  <a:cubicBezTo>
                    <a:pt x="5162" y="2093127"/>
                    <a:pt x="0" y="2080665"/>
                    <a:pt x="0" y="2067670"/>
                  </a:cubicBezTo>
                  <a:lnTo>
                    <a:pt x="0" y="48997"/>
                  </a:lnTo>
                  <a:cubicBezTo>
                    <a:pt x="0" y="36002"/>
                    <a:pt x="5162" y="23540"/>
                    <a:pt x="14351" y="14351"/>
                  </a:cubicBezTo>
                  <a:cubicBezTo>
                    <a:pt x="23540" y="5162"/>
                    <a:pt x="36002" y="0"/>
                    <a:pt x="4899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19050"/>
              <a:ext cx="635000" cy="2135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7488956" y="204340"/>
            <a:ext cx="10340941" cy="677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b="true" sz="4250" u="sng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System Demonstration Overview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488956" y="1050392"/>
            <a:ext cx="9917311" cy="741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7"/>
              </a:lnSpc>
            </a:pPr>
            <a:r>
              <a:rPr lang="en-US" sz="1926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Four comprehensive demonstrations showcase the full regulatory lifecycle, from initial registration through ongoing compliance monitoring and public accountability.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8418979" y="2281655"/>
            <a:ext cx="2701230" cy="356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Role-Based Access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8257877" y="2593302"/>
            <a:ext cx="8780561" cy="791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6"/>
              </a:lnSpc>
            </a:pPr>
            <a:r>
              <a:rPr lang="en-US" sz="204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Customized dashboards for shop owners, government inspectors, and customers with appropriate permissions and data visibility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8926711" y="3940149"/>
            <a:ext cx="2727275" cy="356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Registration Process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8418979" y="4674170"/>
            <a:ext cx="7691287" cy="1332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1"/>
              </a:lnSpc>
            </a:pPr>
            <a:r>
              <a:rPr lang="en-US" sz="227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Step-by-step shop registration with document upload and automatic compliance score calculation upon submission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127034" y="6460627"/>
            <a:ext cx="2701230" cy="356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Complaint System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127034" y="6816030"/>
            <a:ext cx="7537073" cy="1219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5"/>
              </a:lnSpc>
            </a:pPr>
            <a:r>
              <a:rPr lang="en-US" sz="20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Customer submission of complaints, inspector review workflow, and real-time compliance badge updates reflecting resolution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947294" y="8444631"/>
            <a:ext cx="3142358" cy="356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Government Monitoring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0207526" y="9020026"/>
            <a:ext cx="7324130" cy="1188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6"/>
              </a:lnSpc>
            </a:pPr>
            <a:r>
              <a:rPr lang="en-US" sz="203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Comprehensive dashboard displaying registered shops, inspection histories, ownership statistics, and compliance trends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TextBox 6" id="6"/>
          <p:cNvSpPr txBox="true"/>
          <p:nvPr/>
        </p:nvSpPr>
        <p:spPr>
          <a:xfrm rot="0">
            <a:off x="6336953" y="321121"/>
            <a:ext cx="7618214" cy="590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64"/>
              </a:lnSpc>
            </a:pPr>
            <a:r>
              <a:rPr lang="en-US" b="true" sz="3761" u="sng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Comprehensive Testing Results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3528" y="1206847"/>
            <a:ext cx="4135264" cy="407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b="true" sz="2674" u="sng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Testing Methodology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59296" y="1858864"/>
            <a:ext cx="7023645" cy="1035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7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Manual and functional testing conducted across Chrome browser using simulated data in Supabase. No additional installations required for validation.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93070" y="3712666"/>
            <a:ext cx="1965722" cy="342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3125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97.2%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771903" y="2862839"/>
            <a:ext cx="2596901" cy="2596901"/>
            <a:chOff x="0" y="0"/>
            <a:chExt cx="3196432" cy="3196432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3196463" cy="3196463"/>
            </a:xfrm>
            <a:custGeom>
              <a:avLst/>
              <a:gdLst/>
              <a:ahLst/>
              <a:cxnLst/>
              <a:rect r="r" b="b" t="t" l="l"/>
              <a:pathLst>
                <a:path h="3196463" w="3196463">
                  <a:moveTo>
                    <a:pt x="0" y="0"/>
                  </a:moveTo>
                  <a:lnTo>
                    <a:pt x="3196463" y="0"/>
                  </a:lnTo>
                  <a:lnTo>
                    <a:pt x="3196463" y="3196463"/>
                  </a:lnTo>
                  <a:lnTo>
                    <a:pt x="0" y="31964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2791160" y="5484019"/>
            <a:ext cx="2841078" cy="313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3"/>
              </a:lnSpc>
            </a:pPr>
            <a:r>
              <a:rPr lang="en-US" sz="1962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Overall Pass Rate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59296" y="6035556"/>
            <a:ext cx="6633716" cy="391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9"/>
              </a:lnSpc>
            </a:pPr>
            <a:r>
              <a:rPr lang="en-US" sz="20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70 of 72 test cases successful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77813" y="8532465"/>
            <a:ext cx="1965722" cy="342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3125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100%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559296" y="7118597"/>
            <a:ext cx="2812702" cy="2812702"/>
            <a:chOff x="0" y="0"/>
            <a:chExt cx="3196432" cy="3196432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3196463" cy="3196463"/>
            </a:xfrm>
            <a:custGeom>
              <a:avLst/>
              <a:gdLst/>
              <a:ahLst/>
              <a:cxnLst/>
              <a:rect r="r" b="b" t="t" l="l"/>
              <a:pathLst>
                <a:path h="3196463" w="3196463">
                  <a:moveTo>
                    <a:pt x="0" y="0"/>
                  </a:moveTo>
                  <a:lnTo>
                    <a:pt x="3196463" y="0"/>
                  </a:lnTo>
                  <a:lnTo>
                    <a:pt x="3196463" y="3196463"/>
                  </a:lnTo>
                  <a:lnTo>
                    <a:pt x="0" y="31964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3859858" y="8206680"/>
            <a:ext cx="3017892" cy="396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6"/>
              </a:lnSpc>
            </a:pPr>
            <a:r>
              <a:rPr lang="en-US" sz="236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Functional Tests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01416" y="8722965"/>
            <a:ext cx="6633716" cy="405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9"/>
              </a:lnSpc>
            </a:pPr>
            <a:r>
              <a:rPr lang="en-US" sz="21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All core modules validated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747471" y="2076896"/>
            <a:ext cx="5011936" cy="1297186"/>
            <a:chOff x="0" y="0"/>
            <a:chExt cx="6682582" cy="172958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2700" y="12700"/>
              <a:ext cx="6657213" cy="1704213"/>
            </a:xfrm>
            <a:custGeom>
              <a:avLst/>
              <a:gdLst/>
              <a:ahLst/>
              <a:cxnLst/>
              <a:rect r="r" b="b" t="t" l="l"/>
              <a:pathLst>
                <a:path h="1704213" w="6657213">
                  <a:moveTo>
                    <a:pt x="0" y="89535"/>
                  </a:moveTo>
                  <a:cubicBezTo>
                    <a:pt x="0" y="40132"/>
                    <a:pt x="40513" y="0"/>
                    <a:pt x="90551" y="0"/>
                  </a:cubicBezTo>
                  <a:lnTo>
                    <a:pt x="6566662" y="0"/>
                  </a:lnTo>
                  <a:cubicBezTo>
                    <a:pt x="6616700" y="0"/>
                    <a:pt x="6657213" y="40132"/>
                    <a:pt x="6657213" y="89535"/>
                  </a:cubicBezTo>
                  <a:lnTo>
                    <a:pt x="6657213" y="1614678"/>
                  </a:lnTo>
                  <a:cubicBezTo>
                    <a:pt x="6657213" y="1664081"/>
                    <a:pt x="6616700" y="1704213"/>
                    <a:pt x="6566662" y="1704213"/>
                  </a:cubicBezTo>
                  <a:lnTo>
                    <a:pt x="90551" y="1704213"/>
                  </a:lnTo>
                  <a:cubicBezTo>
                    <a:pt x="40513" y="1704213"/>
                    <a:pt x="0" y="1664081"/>
                    <a:pt x="0" y="161467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682613" cy="1729613"/>
            </a:xfrm>
            <a:custGeom>
              <a:avLst/>
              <a:gdLst/>
              <a:ahLst/>
              <a:cxnLst/>
              <a:rect r="r" b="b" t="t" l="l"/>
              <a:pathLst>
                <a:path h="1729613" w="6682613">
                  <a:moveTo>
                    <a:pt x="0" y="102235"/>
                  </a:moveTo>
                  <a:cubicBezTo>
                    <a:pt x="0" y="45593"/>
                    <a:pt x="46355" y="0"/>
                    <a:pt x="103251" y="0"/>
                  </a:cubicBezTo>
                  <a:lnTo>
                    <a:pt x="6579362" y="0"/>
                  </a:lnTo>
                  <a:lnTo>
                    <a:pt x="6579362" y="12700"/>
                  </a:lnTo>
                  <a:lnTo>
                    <a:pt x="6579362" y="0"/>
                  </a:lnTo>
                  <a:cubicBezTo>
                    <a:pt x="6636258" y="0"/>
                    <a:pt x="6682613" y="45593"/>
                    <a:pt x="6682613" y="102235"/>
                  </a:cubicBezTo>
                  <a:lnTo>
                    <a:pt x="6669913" y="102235"/>
                  </a:lnTo>
                  <a:lnTo>
                    <a:pt x="6682613" y="102235"/>
                  </a:lnTo>
                  <a:lnTo>
                    <a:pt x="6682613" y="1627378"/>
                  </a:lnTo>
                  <a:lnTo>
                    <a:pt x="6669913" y="1627378"/>
                  </a:lnTo>
                  <a:lnTo>
                    <a:pt x="6682613" y="1627378"/>
                  </a:lnTo>
                  <a:cubicBezTo>
                    <a:pt x="6682613" y="1683893"/>
                    <a:pt x="6636258" y="1729613"/>
                    <a:pt x="6579362" y="1729613"/>
                  </a:cubicBezTo>
                  <a:lnTo>
                    <a:pt x="6579362" y="1716913"/>
                  </a:lnTo>
                  <a:lnTo>
                    <a:pt x="6579362" y="1729613"/>
                  </a:lnTo>
                  <a:lnTo>
                    <a:pt x="103251" y="1729613"/>
                  </a:lnTo>
                  <a:lnTo>
                    <a:pt x="103251" y="1716913"/>
                  </a:lnTo>
                  <a:lnTo>
                    <a:pt x="103251" y="1729613"/>
                  </a:lnTo>
                  <a:cubicBezTo>
                    <a:pt x="46355" y="1729613"/>
                    <a:pt x="0" y="1684020"/>
                    <a:pt x="0" y="1627378"/>
                  </a:cubicBezTo>
                  <a:lnTo>
                    <a:pt x="0" y="102235"/>
                  </a:lnTo>
                  <a:lnTo>
                    <a:pt x="12700" y="102235"/>
                  </a:lnTo>
                  <a:lnTo>
                    <a:pt x="0" y="102235"/>
                  </a:lnTo>
                  <a:moveTo>
                    <a:pt x="25400" y="102235"/>
                  </a:moveTo>
                  <a:lnTo>
                    <a:pt x="25400" y="1627378"/>
                  </a:lnTo>
                  <a:lnTo>
                    <a:pt x="12700" y="1627378"/>
                  </a:lnTo>
                  <a:lnTo>
                    <a:pt x="25400" y="1627378"/>
                  </a:lnTo>
                  <a:cubicBezTo>
                    <a:pt x="25400" y="1669669"/>
                    <a:pt x="60071" y="1704213"/>
                    <a:pt x="103251" y="1704213"/>
                  </a:cubicBezTo>
                  <a:lnTo>
                    <a:pt x="6579362" y="1704213"/>
                  </a:lnTo>
                  <a:cubicBezTo>
                    <a:pt x="6622415" y="1704213"/>
                    <a:pt x="6657213" y="1669669"/>
                    <a:pt x="6657213" y="1627378"/>
                  </a:cubicBezTo>
                  <a:lnTo>
                    <a:pt x="6657213" y="102235"/>
                  </a:lnTo>
                  <a:cubicBezTo>
                    <a:pt x="6657213" y="59944"/>
                    <a:pt x="6622542" y="25400"/>
                    <a:pt x="6579362" y="25400"/>
                  </a:cubicBezTo>
                  <a:lnTo>
                    <a:pt x="103251" y="25400"/>
                  </a:lnTo>
                  <a:lnTo>
                    <a:pt x="103251" y="12700"/>
                  </a:lnTo>
                  <a:lnTo>
                    <a:pt x="103251" y="25400"/>
                  </a:lnTo>
                  <a:cubicBezTo>
                    <a:pt x="60071" y="25400"/>
                    <a:pt x="25400" y="59944"/>
                    <a:pt x="25400" y="102235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8794106" y="1657225"/>
            <a:ext cx="2840817" cy="313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3"/>
              </a:lnSpc>
            </a:pPr>
            <a:r>
              <a:rPr lang="en-US" sz="1962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Functional Validation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935739" y="2241481"/>
            <a:ext cx="4635401" cy="725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9"/>
              </a:lnSpc>
            </a:pPr>
            <a:r>
              <a:rPr lang="en-US" sz="18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Registration, login, scoring, and dashboards passed all test scenarios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3416968" y="2214246"/>
            <a:ext cx="5012085" cy="1297186"/>
            <a:chOff x="0" y="0"/>
            <a:chExt cx="6682780" cy="172958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12700" y="12700"/>
              <a:ext cx="6657467" cy="1704213"/>
            </a:xfrm>
            <a:custGeom>
              <a:avLst/>
              <a:gdLst/>
              <a:ahLst/>
              <a:cxnLst/>
              <a:rect r="r" b="b" t="t" l="l"/>
              <a:pathLst>
                <a:path h="1704213" w="6657467">
                  <a:moveTo>
                    <a:pt x="0" y="89535"/>
                  </a:moveTo>
                  <a:cubicBezTo>
                    <a:pt x="0" y="40132"/>
                    <a:pt x="40513" y="0"/>
                    <a:pt x="90551" y="0"/>
                  </a:cubicBezTo>
                  <a:lnTo>
                    <a:pt x="6566916" y="0"/>
                  </a:lnTo>
                  <a:cubicBezTo>
                    <a:pt x="6616954" y="0"/>
                    <a:pt x="6657467" y="40132"/>
                    <a:pt x="6657467" y="89535"/>
                  </a:cubicBezTo>
                  <a:lnTo>
                    <a:pt x="6657467" y="1614678"/>
                  </a:lnTo>
                  <a:cubicBezTo>
                    <a:pt x="6657467" y="1664081"/>
                    <a:pt x="6616954" y="1704213"/>
                    <a:pt x="6566916" y="1704213"/>
                  </a:cubicBezTo>
                  <a:lnTo>
                    <a:pt x="90551" y="1704213"/>
                  </a:lnTo>
                  <a:cubicBezTo>
                    <a:pt x="40513" y="1704213"/>
                    <a:pt x="0" y="1664081"/>
                    <a:pt x="0" y="161467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682867" cy="1729613"/>
            </a:xfrm>
            <a:custGeom>
              <a:avLst/>
              <a:gdLst/>
              <a:ahLst/>
              <a:cxnLst/>
              <a:rect r="r" b="b" t="t" l="l"/>
              <a:pathLst>
                <a:path h="1729613" w="6682867">
                  <a:moveTo>
                    <a:pt x="0" y="102235"/>
                  </a:moveTo>
                  <a:cubicBezTo>
                    <a:pt x="0" y="45593"/>
                    <a:pt x="46355" y="0"/>
                    <a:pt x="103251" y="0"/>
                  </a:cubicBezTo>
                  <a:lnTo>
                    <a:pt x="6579616" y="0"/>
                  </a:lnTo>
                  <a:lnTo>
                    <a:pt x="6579616" y="12700"/>
                  </a:lnTo>
                  <a:lnTo>
                    <a:pt x="6579616" y="0"/>
                  </a:lnTo>
                  <a:cubicBezTo>
                    <a:pt x="6636512" y="0"/>
                    <a:pt x="6682867" y="45593"/>
                    <a:pt x="6682867" y="102235"/>
                  </a:cubicBezTo>
                  <a:lnTo>
                    <a:pt x="6670167" y="102235"/>
                  </a:lnTo>
                  <a:lnTo>
                    <a:pt x="6682867" y="102235"/>
                  </a:lnTo>
                  <a:lnTo>
                    <a:pt x="6682867" y="1627378"/>
                  </a:lnTo>
                  <a:lnTo>
                    <a:pt x="6670167" y="1627378"/>
                  </a:lnTo>
                  <a:lnTo>
                    <a:pt x="6682867" y="1627378"/>
                  </a:lnTo>
                  <a:cubicBezTo>
                    <a:pt x="6682867" y="1683893"/>
                    <a:pt x="6636512" y="1729613"/>
                    <a:pt x="6579616" y="1729613"/>
                  </a:cubicBezTo>
                  <a:lnTo>
                    <a:pt x="6579616" y="1716913"/>
                  </a:lnTo>
                  <a:lnTo>
                    <a:pt x="6579616" y="1729613"/>
                  </a:lnTo>
                  <a:lnTo>
                    <a:pt x="103251" y="1729613"/>
                  </a:lnTo>
                  <a:lnTo>
                    <a:pt x="103251" y="1716913"/>
                  </a:lnTo>
                  <a:lnTo>
                    <a:pt x="103251" y="1729613"/>
                  </a:lnTo>
                  <a:cubicBezTo>
                    <a:pt x="46355" y="1729613"/>
                    <a:pt x="0" y="1684020"/>
                    <a:pt x="0" y="1627378"/>
                  </a:cubicBezTo>
                  <a:lnTo>
                    <a:pt x="0" y="102235"/>
                  </a:lnTo>
                  <a:lnTo>
                    <a:pt x="12700" y="102235"/>
                  </a:lnTo>
                  <a:lnTo>
                    <a:pt x="0" y="102235"/>
                  </a:lnTo>
                  <a:moveTo>
                    <a:pt x="25400" y="102235"/>
                  </a:moveTo>
                  <a:lnTo>
                    <a:pt x="25400" y="1627378"/>
                  </a:lnTo>
                  <a:lnTo>
                    <a:pt x="12700" y="1627378"/>
                  </a:lnTo>
                  <a:lnTo>
                    <a:pt x="25400" y="1627378"/>
                  </a:lnTo>
                  <a:cubicBezTo>
                    <a:pt x="25400" y="1669669"/>
                    <a:pt x="60071" y="1704213"/>
                    <a:pt x="103251" y="1704213"/>
                  </a:cubicBezTo>
                  <a:lnTo>
                    <a:pt x="6579616" y="1704213"/>
                  </a:lnTo>
                  <a:cubicBezTo>
                    <a:pt x="6622669" y="1704213"/>
                    <a:pt x="6657467" y="1669669"/>
                    <a:pt x="6657467" y="1627378"/>
                  </a:cubicBezTo>
                  <a:lnTo>
                    <a:pt x="6657467" y="102235"/>
                  </a:lnTo>
                  <a:cubicBezTo>
                    <a:pt x="6657467" y="59944"/>
                    <a:pt x="6622797" y="25400"/>
                    <a:pt x="6579616" y="25400"/>
                  </a:cubicBezTo>
                  <a:lnTo>
                    <a:pt x="103251" y="25400"/>
                  </a:lnTo>
                  <a:lnTo>
                    <a:pt x="103251" y="12700"/>
                  </a:lnTo>
                  <a:lnTo>
                    <a:pt x="103251" y="25400"/>
                  </a:lnTo>
                  <a:cubicBezTo>
                    <a:pt x="60071" y="25400"/>
                    <a:pt x="25400" y="59944"/>
                    <a:pt x="25400" y="102235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4430897" y="1744474"/>
            <a:ext cx="1997869" cy="332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7"/>
              </a:lnSpc>
            </a:pPr>
            <a:r>
              <a:rPr lang="en-US" sz="2062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UI/UX Testing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652450" y="2444908"/>
            <a:ext cx="4635550" cy="800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9"/>
              </a:lnSpc>
            </a:pPr>
            <a:r>
              <a:rPr lang="en-US" sz="20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Responsive across all devices with full accessibility compliance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7394675" y="4405313"/>
            <a:ext cx="5011936" cy="1297186"/>
            <a:chOff x="0" y="0"/>
            <a:chExt cx="6682582" cy="172958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12700" y="12700"/>
              <a:ext cx="6657213" cy="1704213"/>
            </a:xfrm>
            <a:custGeom>
              <a:avLst/>
              <a:gdLst/>
              <a:ahLst/>
              <a:cxnLst/>
              <a:rect r="r" b="b" t="t" l="l"/>
              <a:pathLst>
                <a:path h="1704213" w="6657213">
                  <a:moveTo>
                    <a:pt x="0" y="89535"/>
                  </a:moveTo>
                  <a:cubicBezTo>
                    <a:pt x="0" y="40132"/>
                    <a:pt x="40513" y="0"/>
                    <a:pt x="90551" y="0"/>
                  </a:cubicBezTo>
                  <a:lnTo>
                    <a:pt x="6566662" y="0"/>
                  </a:lnTo>
                  <a:cubicBezTo>
                    <a:pt x="6616700" y="0"/>
                    <a:pt x="6657213" y="40132"/>
                    <a:pt x="6657213" y="89535"/>
                  </a:cubicBezTo>
                  <a:lnTo>
                    <a:pt x="6657213" y="1614678"/>
                  </a:lnTo>
                  <a:cubicBezTo>
                    <a:pt x="6657213" y="1664081"/>
                    <a:pt x="6616700" y="1704213"/>
                    <a:pt x="6566662" y="1704213"/>
                  </a:cubicBezTo>
                  <a:lnTo>
                    <a:pt x="90551" y="1704213"/>
                  </a:lnTo>
                  <a:cubicBezTo>
                    <a:pt x="40513" y="1704213"/>
                    <a:pt x="0" y="1664081"/>
                    <a:pt x="0" y="161467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682613" cy="1729613"/>
            </a:xfrm>
            <a:custGeom>
              <a:avLst/>
              <a:gdLst/>
              <a:ahLst/>
              <a:cxnLst/>
              <a:rect r="r" b="b" t="t" l="l"/>
              <a:pathLst>
                <a:path h="1729613" w="6682613">
                  <a:moveTo>
                    <a:pt x="0" y="102235"/>
                  </a:moveTo>
                  <a:cubicBezTo>
                    <a:pt x="0" y="45593"/>
                    <a:pt x="46355" y="0"/>
                    <a:pt x="103251" y="0"/>
                  </a:cubicBezTo>
                  <a:lnTo>
                    <a:pt x="6579362" y="0"/>
                  </a:lnTo>
                  <a:lnTo>
                    <a:pt x="6579362" y="12700"/>
                  </a:lnTo>
                  <a:lnTo>
                    <a:pt x="6579362" y="0"/>
                  </a:lnTo>
                  <a:cubicBezTo>
                    <a:pt x="6636258" y="0"/>
                    <a:pt x="6682613" y="45593"/>
                    <a:pt x="6682613" y="102235"/>
                  </a:cubicBezTo>
                  <a:lnTo>
                    <a:pt x="6669913" y="102235"/>
                  </a:lnTo>
                  <a:lnTo>
                    <a:pt x="6682613" y="102235"/>
                  </a:lnTo>
                  <a:lnTo>
                    <a:pt x="6682613" y="1627378"/>
                  </a:lnTo>
                  <a:lnTo>
                    <a:pt x="6669913" y="1627378"/>
                  </a:lnTo>
                  <a:lnTo>
                    <a:pt x="6682613" y="1627378"/>
                  </a:lnTo>
                  <a:cubicBezTo>
                    <a:pt x="6682613" y="1683893"/>
                    <a:pt x="6636258" y="1729613"/>
                    <a:pt x="6579362" y="1729613"/>
                  </a:cubicBezTo>
                  <a:lnTo>
                    <a:pt x="6579362" y="1716913"/>
                  </a:lnTo>
                  <a:lnTo>
                    <a:pt x="6579362" y="1729613"/>
                  </a:lnTo>
                  <a:lnTo>
                    <a:pt x="103251" y="1729613"/>
                  </a:lnTo>
                  <a:lnTo>
                    <a:pt x="103251" y="1716913"/>
                  </a:lnTo>
                  <a:lnTo>
                    <a:pt x="103251" y="1729613"/>
                  </a:lnTo>
                  <a:cubicBezTo>
                    <a:pt x="46355" y="1729613"/>
                    <a:pt x="0" y="1684020"/>
                    <a:pt x="0" y="1627378"/>
                  </a:cubicBezTo>
                  <a:lnTo>
                    <a:pt x="0" y="102235"/>
                  </a:lnTo>
                  <a:lnTo>
                    <a:pt x="12700" y="102235"/>
                  </a:lnTo>
                  <a:lnTo>
                    <a:pt x="0" y="102235"/>
                  </a:lnTo>
                  <a:moveTo>
                    <a:pt x="25400" y="102235"/>
                  </a:moveTo>
                  <a:lnTo>
                    <a:pt x="25400" y="1627378"/>
                  </a:lnTo>
                  <a:lnTo>
                    <a:pt x="12700" y="1627378"/>
                  </a:lnTo>
                  <a:lnTo>
                    <a:pt x="25400" y="1627378"/>
                  </a:lnTo>
                  <a:cubicBezTo>
                    <a:pt x="25400" y="1669669"/>
                    <a:pt x="60071" y="1704213"/>
                    <a:pt x="103251" y="1704213"/>
                  </a:cubicBezTo>
                  <a:lnTo>
                    <a:pt x="6579362" y="1704213"/>
                  </a:lnTo>
                  <a:cubicBezTo>
                    <a:pt x="6622415" y="1704213"/>
                    <a:pt x="6657213" y="1669669"/>
                    <a:pt x="6657213" y="1627378"/>
                  </a:cubicBezTo>
                  <a:lnTo>
                    <a:pt x="6657213" y="102235"/>
                  </a:lnTo>
                  <a:cubicBezTo>
                    <a:pt x="6657213" y="59944"/>
                    <a:pt x="6622542" y="25400"/>
                    <a:pt x="6579362" y="25400"/>
                  </a:cubicBezTo>
                  <a:lnTo>
                    <a:pt x="103251" y="25400"/>
                  </a:lnTo>
                  <a:lnTo>
                    <a:pt x="103251" y="12700"/>
                  </a:lnTo>
                  <a:lnTo>
                    <a:pt x="103251" y="25400"/>
                  </a:lnTo>
                  <a:cubicBezTo>
                    <a:pt x="60071" y="25400"/>
                    <a:pt x="25400" y="59944"/>
                    <a:pt x="25400" y="102235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8794106" y="3926532"/>
            <a:ext cx="2457823" cy="313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3"/>
              </a:lnSpc>
            </a:pPr>
            <a:r>
              <a:rPr lang="en-US" sz="1962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Security Measures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582942" y="4292758"/>
            <a:ext cx="4635401" cy="1210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9"/>
              </a:lnSpc>
            </a:pPr>
            <a:r>
              <a:rPr lang="en-US" sz="20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SQL injection, XSS, and authentication bypass vulnerabilities successfully patched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2923789" y="4365575"/>
            <a:ext cx="5012085" cy="1297186"/>
            <a:chOff x="0" y="0"/>
            <a:chExt cx="6682780" cy="1729582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12700" y="12700"/>
              <a:ext cx="6657467" cy="1704213"/>
            </a:xfrm>
            <a:custGeom>
              <a:avLst/>
              <a:gdLst/>
              <a:ahLst/>
              <a:cxnLst/>
              <a:rect r="r" b="b" t="t" l="l"/>
              <a:pathLst>
                <a:path h="1704213" w="6657467">
                  <a:moveTo>
                    <a:pt x="0" y="89535"/>
                  </a:moveTo>
                  <a:cubicBezTo>
                    <a:pt x="0" y="40132"/>
                    <a:pt x="40513" y="0"/>
                    <a:pt x="90551" y="0"/>
                  </a:cubicBezTo>
                  <a:lnTo>
                    <a:pt x="6566916" y="0"/>
                  </a:lnTo>
                  <a:cubicBezTo>
                    <a:pt x="6616954" y="0"/>
                    <a:pt x="6657467" y="40132"/>
                    <a:pt x="6657467" y="89535"/>
                  </a:cubicBezTo>
                  <a:lnTo>
                    <a:pt x="6657467" y="1614678"/>
                  </a:lnTo>
                  <a:cubicBezTo>
                    <a:pt x="6657467" y="1664081"/>
                    <a:pt x="6616954" y="1704213"/>
                    <a:pt x="6566916" y="1704213"/>
                  </a:cubicBezTo>
                  <a:lnTo>
                    <a:pt x="90551" y="1704213"/>
                  </a:lnTo>
                  <a:cubicBezTo>
                    <a:pt x="40513" y="1704213"/>
                    <a:pt x="0" y="1664081"/>
                    <a:pt x="0" y="161467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6682867" cy="1729613"/>
            </a:xfrm>
            <a:custGeom>
              <a:avLst/>
              <a:gdLst/>
              <a:ahLst/>
              <a:cxnLst/>
              <a:rect r="r" b="b" t="t" l="l"/>
              <a:pathLst>
                <a:path h="1729613" w="6682867">
                  <a:moveTo>
                    <a:pt x="0" y="102235"/>
                  </a:moveTo>
                  <a:cubicBezTo>
                    <a:pt x="0" y="45593"/>
                    <a:pt x="46355" y="0"/>
                    <a:pt x="103251" y="0"/>
                  </a:cubicBezTo>
                  <a:lnTo>
                    <a:pt x="6579616" y="0"/>
                  </a:lnTo>
                  <a:lnTo>
                    <a:pt x="6579616" y="12700"/>
                  </a:lnTo>
                  <a:lnTo>
                    <a:pt x="6579616" y="0"/>
                  </a:lnTo>
                  <a:cubicBezTo>
                    <a:pt x="6636512" y="0"/>
                    <a:pt x="6682867" y="45593"/>
                    <a:pt x="6682867" y="102235"/>
                  </a:cubicBezTo>
                  <a:lnTo>
                    <a:pt x="6670167" y="102235"/>
                  </a:lnTo>
                  <a:lnTo>
                    <a:pt x="6682867" y="102235"/>
                  </a:lnTo>
                  <a:lnTo>
                    <a:pt x="6682867" y="1627378"/>
                  </a:lnTo>
                  <a:lnTo>
                    <a:pt x="6670167" y="1627378"/>
                  </a:lnTo>
                  <a:lnTo>
                    <a:pt x="6682867" y="1627378"/>
                  </a:lnTo>
                  <a:cubicBezTo>
                    <a:pt x="6682867" y="1683893"/>
                    <a:pt x="6636512" y="1729613"/>
                    <a:pt x="6579616" y="1729613"/>
                  </a:cubicBezTo>
                  <a:lnTo>
                    <a:pt x="6579616" y="1716913"/>
                  </a:lnTo>
                  <a:lnTo>
                    <a:pt x="6579616" y="1729613"/>
                  </a:lnTo>
                  <a:lnTo>
                    <a:pt x="103251" y="1729613"/>
                  </a:lnTo>
                  <a:lnTo>
                    <a:pt x="103251" y="1716913"/>
                  </a:lnTo>
                  <a:lnTo>
                    <a:pt x="103251" y="1729613"/>
                  </a:lnTo>
                  <a:cubicBezTo>
                    <a:pt x="46355" y="1729613"/>
                    <a:pt x="0" y="1684020"/>
                    <a:pt x="0" y="1627378"/>
                  </a:cubicBezTo>
                  <a:lnTo>
                    <a:pt x="0" y="102235"/>
                  </a:lnTo>
                  <a:lnTo>
                    <a:pt x="12700" y="102235"/>
                  </a:lnTo>
                  <a:lnTo>
                    <a:pt x="0" y="102235"/>
                  </a:lnTo>
                  <a:moveTo>
                    <a:pt x="25400" y="102235"/>
                  </a:moveTo>
                  <a:lnTo>
                    <a:pt x="25400" y="1627378"/>
                  </a:lnTo>
                  <a:lnTo>
                    <a:pt x="12700" y="1627378"/>
                  </a:lnTo>
                  <a:lnTo>
                    <a:pt x="25400" y="1627378"/>
                  </a:lnTo>
                  <a:cubicBezTo>
                    <a:pt x="25400" y="1669669"/>
                    <a:pt x="60071" y="1704213"/>
                    <a:pt x="103251" y="1704213"/>
                  </a:cubicBezTo>
                  <a:lnTo>
                    <a:pt x="6579616" y="1704213"/>
                  </a:lnTo>
                  <a:cubicBezTo>
                    <a:pt x="6622669" y="1704213"/>
                    <a:pt x="6657467" y="1669669"/>
                    <a:pt x="6657467" y="1627378"/>
                  </a:cubicBezTo>
                  <a:lnTo>
                    <a:pt x="6657467" y="102235"/>
                  </a:lnTo>
                  <a:cubicBezTo>
                    <a:pt x="6657467" y="59944"/>
                    <a:pt x="6622797" y="25400"/>
                    <a:pt x="6579616" y="25400"/>
                  </a:cubicBezTo>
                  <a:lnTo>
                    <a:pt x="103251" y="25400"/>
                  </a:lnTo>
                  <a:lnTo>
                    <a:pt x="103251" y="12700"/>
                  </a:lnTo>
                  <a:lnTo>
                    <a:pt x="103251" y="25400"/>
                  </a:lnTo>
                  <a:cubicBezTo>
                    <a:pt x="60071" y="25400"/>
                    <a:pt x="25400" y="59944"/>
                    <a:pt x="25400" y="102235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37" id="37"/>
          <p:cNvSpPr txBox="true"/>
          <p:nvPr/>
        </p:nvSpPr>
        <p:spPr>
          <a:xfrm rot="0">
            <a:off x="14586720" y="3845719"/>
            <a:ext cx="2672580" cy="276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5"/>
              </a:lnSpc>
            </a:pPr>
            <a:r>
              <a:rPr lang="en-US" sz="1762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Performance Metrics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112055" y="4577540"/>
            <a:ext cx="4635550" cy="800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9"/>
              </a:lnSpc>
            </a:pPr>
            <a:r>
              <a:rPr lang="en-US" sz="20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Load times: 0.8-1.5 seconds | Real-time sync: 95% success rate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7582941" y="6805910"/>
            <a:ext cx="10352932" cy="1060789"/>
            <a:chOff x="0" y="0"/>
            <a:chExt cx="13552885" cy="138866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12700" y="12700"/>
              <a:ext cx="13527405" cy="1363345"/>
            </a:xfrm>
            <a:custGeom>
              <a:avLst/>
              <a:gdLst/>
              <a:ahLst/>
              <a:cxnLst/>
              <a:rect r="r" b="b" t="t" l="l"/>
              <a:pathLst>
                <a:path h="1363345" w="13527405">
                  <a:moveTo>
                    <a:pt x="0" y="89535"/>
                  </a:moveTo>
                  <a:cubicBezTo>
                    <a:pt x="0" y="40132"/>
                    <a:pt x="40767" y="0"/>
                    <a:pt x="90932" y="0"/>
                  </a:cubicBezTo>
                  <a:lnTo>
                    <a:pt x="13436473" y="0"/>
                  </a:lnTo>
                  <a:cubicBezTo>
                    <a:pt x="13486764" y="0"/>
                    <a:pt x="13527405" y="40132"/>
                    <a:pt x="13527405" y="89535"/>
                  </a:cubicBezTo>
                  <a:lnTo>
                    <a:pt x="13527405" y="1273810"/>
                  </a:lnTo>
                  <a:cubicBezTo>
                    <a:pt x="13527405" y="1323213"/>
                    <a:pt x="13486637" y="1363345"/>
                    <a:pt x="13436473" y="1363345"/>
                  </a:cubicBezTo>
                  <a:lnTo>
                    <a:pt x="90932" y="1363345"/>
                  </a:lnTo>
                  <a:cubicBezTo>
                    <a:pt x="40640" y="1363345"/>
                    <a:pt x="0" y="1323213"/>
                    <a:pt x="0" y="12738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3552805" cy="1388745"/>
            </a:xfrm>
            <a:custGeom>
              <a:avLst/>
              <a:gdLst/>
              <a:ahLst/>
              <a:cxnLst/>
              <a:rect r="r" b="b" t="t" l="l"/>
              <a:pathLst>
                <a:path h="1388745" w="13552805">
                  <a:moveTo>
                    <a:pt x="0" y="102235"/>
                  </a:moveTo>
                  <a:cubicBezTo>
                    <a:pt x="0" y="45593"/>
                    <a:pt x="46609" y="0"/>
                    <a:pt x="103632" y="0"/>
                  </a:cubicBezTo>
                  <a:lnTo>
                    <a:pt x="13449173" y="0"/>
                  </a:lnTo>
                  <a:lnTo>
                    <a:pt x="13449173" y="12700"/>
                  </a:lnTo>
                  <a:lnTo>
                    <a:pt x="13449173" y="0"/>
                  </a:lnTo>
                  <a:cubicBezTo>
                    <a:pt x="13506196" y="0"/>
                    <a:pt x="13552805" y="45593"/>
                    <a:pt x="13552805" y="102235"/>
                  </a:cubicBezTo>
                  <a:lnTo>
                    <a:pt x="13540105" y="102235"/>
                  </a:lnTo>
                  <a:lnTo>
                    <a:pt x="13552805" y="102235"/>
                  </a:lnTo>
                  <a:lnTo>
                    <a:pt x="13552805" y="1286510"/>
                  </a:lnTo>
                  <a:lnTo>
                    <a:pt x="13540105" y="1286510"/>
                  </a:lnTo>
                  <a:lnTo>
                    <a:pt x="13552805" y="1286510"/>
                  </a:lnTo>
                  <a:cubicBezTo>
                    <a:pt x="13552805" y="1343152"/>
                    <a:pt x="13506196" y="1388745"/>
                    <a:pt x="13449173" y="1388745"/>
                  </a:cubicBezTo>
                  <a:lnTo>
                    <a:pt x="13449173" y="1376045"/>
                  </a:lnTo>
                  <a:lnTo>
                    <a:pt x="13449173" y="1388745"/>
                  </a:lnTo>
                  <a:lnTo>
                    <a:pt x="103632" y="1388745"/>
                  </a:lnTo>
                  <a:lnTo>
                    <a:pt x="103632" y="1376045"/>
                  </a:lnTo>
                  <a:lnTo>
                    <a:pt x="103632" y="1388745"/>
                  </a:lnTo>
                  <a:cubicBezTo>
                    <a:pt x="46609" y="1388745"/>
                    <a:pt x="0" y="1343152"/>
                    <a:pt x="0" y="1286510"/>
                  </a:cubicBezTo>
                  <a:lnTo>
                    <a:pt x="0" y="102235"/>
                  </a:lnTo>
                  <a:lnTo>
                    <a:pt x="12700" y="102235"/>
                  </a:lnTo>
                  <a:lnTo>
                    <a:pt x="0" y="102235"/>
                  </a:lnTo>
                  <a:moveTo>
                    <a:pt x="25400" y="102235"/>
                  </a:moveTo>
                  <a:lnTo>
                    <a:pt x="25400" y="1286510"/>
                  </a:lnTo>
                  <a:lnTo>
                    <a:pt x="12700" y="1286510"/>
                  </a:lnTo>
                  <a:lnTo>
                    <a:pt x="25400" y="1286510"/>
                  </a:lnTo>
                  <a:cubicBezTo>
                    <a:pt x="25400" y="1328674"/>
                    <a:pt x="60198" y="1363345"/>
                    <a:pt x="103632" y="1363345"/>
                  </a:cubicBezTo>
                  <a:lnTo>
                    <a:pt x="13449173" y="1363345"/>
                  </a:lnTo>
                  <a:cubicBezTo>
                    <a:pt x="13492607" y="1363345"/>
                    <a:pt x="13527405" y="1328801"/>
                    <a:pt x="13527405" y="1286510"/>
                  </a:cubicBezTo>
                  <a:lnTo>
                    <a:pt x="13527405" y="102235"/>
                  </a:lnTo>
                  <a:cubicBezTo>
                    <a:pt x="13527405" y="60071"/>
                    <a:pt x="13492607" y="25400"/>
                    <a:pt x="13449173" y="25400"/>
                  </a:cubicBezTo>
                  <a:lnTo>
                    <a:pt x="103632" y="25400"/>
                  </a:lnTo>
                  <a:lnTo>
                    <a:pt x="103632" y="12700"/>
                  </a:lnTo>
                  <a:lnTo>
                    <a:pt x="103632" y="25400"/>
                  </a:lnTo>
                  <a:cubicBezTo>
                    <a:pt x="60198" y="25400"/>
                    <a:pt x="25400" y="59944"/>
                    <a:pt x="25400" y="102235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42" id="42"/>
          <p:cNvSpPr txBox="true"/>
          <p:nvPr/>
        </p:nvSpPr>
        <p:spPr>
          <a:xfrm rot="0">
            <a:off x="11251928" y="6254949"/>
            <a:ext cx="3334792" cy="313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3"/>
              </a:lnSpc>
            </a:pPr>
            <a:r>
              <a:rPr lang="en-US" sz="1962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Cross-Browser Support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771210" y="7032872"/>
            <a:ext cx="9788128" cy="833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9"/>
              </a:lnSpc>
            </a:pPr>
            <a:r>
              <a:rPr lang="en-US" sz="21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Validated on Chrome, Edge, Firefox, and Safari with minor layout adjustments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TextBox 6" id="6"/>
          <p:cNvSpPr txBox="true"/>
          <p:nvPr/>
        </p:nvSpPr>
        <p:spPr>
          <a:xfrm rot="0">
            <a:off x="4470178" y="225971"/>
            <a:ext cx="9844582" cy="677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b="true" sz="4250" u="sng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Future Development Roadmap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129712" y="1708696"/>
            <a:ext cx="28575" cy="6469261"/>
            <a:chOff x="0" y="0"/>
            <a:chExt cx="38100" cy="862568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8100" cy="8625713"/>
            </a:xfrm>
            <a:custGeom>
              <a:avLst/>
              <a:gdLst/>
              <a:ahLst/>
              <a:cxnLst/>
              <a:rect r="r" b="b" t="t" l="l"/>
              <a:pathLst>
                <a:path h="8625713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8606663"/>
                  </a:lnTo>
                  <a:cubicBezTo>
                    <a:pt x="38100" y="8617204"/>
                    <a:pt x="29591" y="8625713"/>
                    <a:pt x="19050" y="8625713"/>
                  </a:cubicBezTo>
                  <a:cubicBezTo>
                    <a:pt x="8509" y="8625713"/>
                    <a:pt x="0" y="8617204"/>
                    <a:pt x="0" y="8606663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8278936" y="1938040"/>
            <a:ext cx="649932" cy="28575"/>
            <a:chOff x="0" y="0"/>
            <a:chExt cx="866577" cy="381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66521" cy="38100"/>
            </a:xfrm>
            <a:custGeom>
              <a:avLst/>
              <a:gdLst/>
              <a:ahLst/>
              <a:cxnLst/>
              <a:rect r="r" b="b" t="t" l="l"/>
              <a:pathLst>
                <a:path h="38100" w="866521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847471" y="0"/>
                  </a:lnTo>
                  <a:cubicBezTo>
                    <a:pt x="858012" y="0"/>
                    <a:pt x="866521" y="8509"/>
                    <a:pt x="866521" y="19050"/>
                  </a:cubicBezTo>
                  <a:cubicBezTo>
                    <a:pt x="866521" y="29591"/>
                    <a:pt x="858012" y="38100"/>
                    <a:pt x="84747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895531" y="1703934"/>
            <a:ext cx="496937" cy="496937"/>
            <a:chOff x="0" y="0"/>
            <a:chExt cx="662583" cy="66258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6350"/>
              <a:ext cx="649859" cy="649859"/>
            </a:xfrm>
            <a:custGeom>
              <a:avLst/>
              <a:gdLst/>
              <a:ahLst/>
              <a:cxnLst/>
              <a:rect r="r" b="b" t="t" l="l"/>
              <a:pathLst>
                <a:path h="649859" w="649859">
                  <a:moveTo>
                    <a:pt x="0" y="121285"/>
                  </a:moveTo>
                  <a:cubicBezTo>
                    <a:pt x="0" y="54356"/>
                    <a:pt x="54356" y="0"/>
                    <a:pt x="121285" y="0"/>
                  </a:cubicBezTo>
                  <a:lnTo>
                    <a:pt x="528574" y="0"/>
                  </a:lnTo>
                  <a:cubicBezTo>
                    <a:pt x="595630" y="0"/>
                    <a:pt x="649859" y="54356"/>
                    <a:pt x="649859" y="121285"/>
                  </a:cubicBezTo>
                  <a:lnTo>
                    <a:pt x="649859" y="528574"/>
                  </a:lnTo>
                  <a:cubicBezTo>
                    <a:pt x="649859" y="595630"/>
                    <a:pt x="595503" y="649859"/>
                    <a:pt x="528574" y="649859"/>
                  </a:cubicBezTo>
                  <a:lnTo>
                    <a:pt x="121285" y="649859"/>
                  </a:lnTo>
                  <a:cubicBezTo>
                    <a:pt x="54356" y="649859"/>
                    <a:pt x="0" y="595503"/>
                    <a:pt x="0" y="528574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2559" cy="662559"/>
            </a:xfrm>
            <a:custGeom>
              <a:avLst/>
              <a:gdLst/>
              <a:ahLst/>
              <a:cxnLst/>
              <a:rect r="r" b="b" t="t" l="l"/>
              <a:pathLst>
                <a:path h="662559" w="662559">
                  <a:moveTo>
                    <a:pt x="0" y="127635"/>
                  </a:moveTo>
                  <a:cubicBezTo>
                    <a:pt x="0" y="57150"/>
                    <a:pt x="57150" y="0"/>
                    <a:pt x="127635" y="0"/>
                  </a:cubicBezTo>
                  <a:lnTo>
                    <a:pt x="534924" y="0"/>
                  </a:lnTo>
                  <a:lnTo>
                    <a:pt x="534924" y="6350"/>
                  </a:lnTo>
                  <a:lnTo>
                    <a:pt x="534924" y="0"/>
                  </a:lnTo>
                  <a:cubicBezTo>
                    <a:pt x="605409" y="0"/>
                    <a:pt x="662559" y="57150"/>
                    <a:pt x="662559" y="127635"/>
                  </a:cubicBezTo>
                  <a:lnTo>
                    <a:pt x="656209" y="127635"/>
                  </a:lnTo>
                  <a:lnTo>
                    <a:pt x="662559" y="127635"/>
                  </a:lnTo>
                  <a:lnTo>
                    <a:pt x="662559" y="534924"/>
                  </a:lnTo>
                  <a:lnTo>
                    <a:pt x="656209" y="534924"/>
                  </a:lnTo>
                  <a:lnTo>
                    <a:pt x="662559" y="534924"/>
                  </a:lnTo>
                  <a:cubicBezTo>
                    <a:pt x="662559" y="605409"/>
                    <a:pt x="605409" y="662559"/>
                    <a:pt x="534924" y="662559"/>
                  </a:cubicBezTo>
                  <a:lnTo>
                    <a:pt x="534924" y="656209"/>
                  </a:lnTo>
                  <a:lnTo>
                    <a:pt x="534924" y="662559"/>
                  </a:lnTo>
                  <a:lnTo>
                    <a:pt x="127635" y="662559"/>
                  </a:lnTo>
                  <a:lnTo>
                    <a:pt x="127635" y="656209"/>
                  </a:lnTo>
                  <a:lnTo>
                    <a:pt x="127635" y="662559"/>
                  </a:lnTo>
                  <a:cubicBezTo>
                    <a:pt x="57150" y="662559"/>
                    <a:pt x="0" y="605409"/>
                    <a:pt x="0" y="534924"/>
                  </a:cubicBezTo>
                  <a:lnTo>
                    <a:pt x="0" y="127635"/>
                  </a:lnTo>
                  <a:lnTo>
                    <a:pt x="6350" y="127635"/>
                  </a:lnTo>
                  <a:lnTo>
                    <a:pt x="0" y="127635"/>
                  </a:lnTo>
                  <a:moveTo>
                    <a:pt x="12700" y="127635"/>
                  </a:moveTo>
                  <a:lnTo>
                    <a:pt x="12700" y="534924"/>
                  </a:lnTo>
                  <a:lnTo>
                    <a:pt x="6350" y="534924"/>
                  </a:lnTo>
                  <a:lnTo>
                    <a:pt x="12700" y="534924"/>
                  </a:lnTo>
                  <a:cubicBezTo>
                    <a:pt x="12700" y="598424"/>
                    <a:pt x="64135" y="649859"/>
                    <a:pt x="127635" y="649859"/>
                  </a:cubicBezTo>
                  <a:lnTo>
                    <a:pt x="534924" y="649859"/>
                  </a:lnTo>
                  <a:cubicBezTo>
                    <a:pt x="598424" y="649859"/>
                    <a:pt x="649859" y="598424"/>
                    <a:pt x="649859" y="534924"/>
                  </a:cubicBezTo>
                  <a:lnTo>
                    <a:pt x="649859" y="127635"/>
                  </a:lnTo>
                  <a:cubicBezTo>
                    <a:pt x="649859" y="64135"/>
                    <a:pt x="598424" y="12700"/>
                    <a:pt x="534924" y="12700"/>
                  </a:cubicBezTo>
                  <a:lnTo>
                    <a:pt x="127635" y="12700"/>
                  </a:lnTo>
                  <a:lnTo>
                    <a:pt x="127635" y="6350"/>
                  </a:lnTo>
                  <a:lnTo>
                    <a:pt x="127635" y="12700"/>
                  </a:lnTo>
                  <a:cubicBezTo>
                    <a:pt x="64135" y="12700"/>
                    <a:pt x="12700" y="64135"/>
                    <a:pt x="12700" y="127635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981480" y="1796876"/>
            <a:ext cx="324891" cy="358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352306" y="1764060"/>
            <a:ext cx="2708374" cy="357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25"/>
              </a:lnSpc>
            </a:pPr>
            <a:r>
              <a:rPr lang="en-US" sz="2125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CIPC Integration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58279" y="2165896"/>
            <a:ext cx="7302401" cy="819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24"/>
              </a:lnSpc>
            </a:pPr>
            <a:r>
              <a:rPr lang="en-US" sz="20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Direct hyperlink to official CIPC portal for seamless business registration and verification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359131" y="3237905"/>
            <a:ext cx="649932" cy="28575"/>
            <a:chOff x="0" y="0"/>
            <a:chExt cx="866577" cy="381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66521" cy="38100"/>
            </a:xfrm>
            <a:custGeom>
              <a:avLst/>
              <a:gdLst/>
              <a:ahLst/>
              <a:cxnLst/>
              <a:rect r="r" b="b" t="t" l="l"/>
              <a:pathLst>
                <a:path h="38100" w="866521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847471" y="0"/>
                  </a:lnTo>
                  <a:cubicBezTo>
                    <a:pt x="858012" y="0"/>
                    <a:pt x="866521" y="8509"/>
                    <a:pt x="866521" y="19050"/>
                  </a:cubicBezTo>
                  <a:cubicBezTo>
                    <a:pt x="866521" y="29591"/>
                    <a:pt x="858012" y="38100"/>
                    <a:pt x="84747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8895531" y="3003798"/>
            <a:ext cx="496937" cy="496938"/>
            <a:chOff x="0" y="0"/>
            <a:chExt cx="662583" cy="66258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649859" cy="649859"/>
            </a:xfrm>
            <a:custGeom>
              <a:avLst/>
              <a:gdLst/>
              <a:ahLst/>
              <a:cxnLst/>
              <a:rect r="r" b="b" t="t" l="l"/>
              <a:pathLst>
                <a:path h="649859" w="649859">
                  <a:moveTo>
                    <a:pt x="0" y="121285"/>
                  </a:moveTo>
                  <a:cubicBezTo>
                    <a:pt x="0" y="54356"/>
                    <a:pt x="54356" y="0"/>
                    <a:pt x="121285" y="0"/>
                  </a:cubicBezTo>
                  <a:lnTo>
                    <a:pt x="528574" y="0"/>
                  </a:lnTo>
                  <a:cubicBezTo>
                    <a:pt x="595630" y="0"/>
                    <a:pt x="649859" y="54356"/>
                    <a:pt x="649859" y="121285"/>
                  </a:cubicBezTo>
                  <a:lnTo>
                    <a:pt x="649859" y="528574"/>
                  </a:lnTo>
                  <a:cubicBezTo>
                    <a:pt x="649859" y="595630"/>
                    <a:pt x="595503" y="649859"/>
                    <a:pt x="528574" y="649859"/>
                  </a:cubicBezTo>
                  <a:lnTo>
                    <a:pt x="121285" y="649859"/>
                  </a:lnTo>
                  <a:cubicBezTo>
                    <a:pt x="54356" y="649859"/>
                    <a:pt x="0" y="595503"/>
                    <a:pt x="0" y="528574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62559" cy="662559"/>
            </a:xfrm>
            <a:custGeom>
              <a:avLst/>
              <a:gdLst/>
              <a:ahLst/>
              <a:cxnLst/>
              <a:rect r="r" b="b" t="t" l="l"/>
              <a:pathLst>
                <a:path h="662559" w="662559">
                  <a:moveTo>
                    <a:pt x="0" y="127635"/>
                  </a:moveTo>
                  <a:cubicBezTo>
                    <a:pt x="0" y="57150"/>
                    <a:pt x="57150" y="0"/>
                    <a:pt x="127635" y="0"/>
                  </a:cubicBezTo>
                  <a:lnTo>
                    <a:pt x="534924" y="0"/>
                  </a:lnTo>
                  <a:lnTo>
                    <a:pt x="534924" y="6350"/>
                  </a:lnTo>
                  <a:lnTo>
                    <a:pt x="534924" y="0"/>
                  </a:lnTo>
                  <a:cubicBezTo>
                    <a:pt x="605409" y="0"/>
                    <a:pt x="662559" y="57150"/>
                    <a:pt x="662559" y="127635"/>
                  </a:cubicBezTo>
                  <a:lnTo>
                    <a:pt x="656209" y="127635"/>
                  </a:lnTo>
                  <a:lnTo>
                    <a:pt x="662559" y="127635"/>
                  </a:lnTo>
                  <a:lnTo>
                    <a:pt x="662559" y="534924"/>
                  </a:lnTo>
                  <a:lnTo>
                    <a:pt x="656209" y="534924"/>
                  </a:lnTo>
                  <a:lnTo>
                    <a:pt x="662559" y="534924"/>
                  </a:lnTo>
                  <a:cubicBezTo>
                    <a:pt x="662559" y="605409"/>
                    <a:pt x="605409" y="662559"/>
                    <a:pt x="534924" y="662559"/>
                  </a:cubicBezTo>
                  <a:lnTo>
                    <a:pt x="534924" y="656209"/>
                  </a:lnTo>
                  <a:lnTo>
                    <a:pt x="534924" y="662559"/>
                  </a:lnTo>
                  <a:lnTo>
                    <a:pt x="127635" y="662559"/>
                  </a:lnTo>
                  <a:lnTo>
                    <a:pt x="127635" y="656209"/>
                  </a:lnTo>
                  <a:lnTo>
                    <a:pt x="127635" y="662559"/>
                  </a:lnTo>
                  <a:cubicBezTo>
                    <a:pt x="57150" y="662559"/>
                    <a:pt x="0" y="605409"/>
                    <a:pt x="0" y="534924"/>
                  </a:cubicBezTo>
                  <a:lnTo>
                    <a:pt x="0" y="127635"/>
                  </a:lnTo>
                  <a:lnTo>
                    <a:pt x="6350" y="127635"/>
                  </a:lnTo>
                  <a:lnTo>
                    <a:pt x="0" y="127635"/>
                  </a:lnTo>
                  <a:moveTo>
                    <a:pt x="12700" y="127635"/>
                  </a:moveTo>
                  <a:lnTo>
                    <a:pt x="12700" y="534924"/>
                  </a:lnTo>
                  <a:lnTo>
                    <a:pt x="6350" y="534924"/>
                  </a:lnTo>
                  <a:lnTo>
                    <a:pt x="12700" y="534924"/>
                  </a:lnTo>
                  <a:cubicBezTo>
                    <a:pt x="12700" y="598424"/>
                    <a:pt x="64135" y="649859"/>
                    <a:pt x="127635" y="649859"/>
                  </a:cubicBezTo>
                  <a:lnTo>
                    <a:pt x="534924" y="649859"/>
                  </a:lnTo>
                  <a:cubicBezTo>
                    <a:pt x="598424" y="649859"/>
                    <a:pt x="649859" y="598424"/>
                    <a:pt x="649859" y="534924"/>
                  </a:cubicBezTo>
                  <a:lnTo>
                    <a:pt x="649859" y="127635"/>
                  </a:lnTo>
                  <a:cubicBezTo>
                    <a:pt x="649859" y="64135"/>
                    <a:pt x="598424" y="12700"/>
                    <a:pt x="534924" y="12700"/>
                  </a:cubicBezTo>
                  <a:lnTo>
                    <a:pt x="127635" y="12700"/>
                  </a:lnTo>
                  <a:lnTo>
                    <a:pt x="127635" y="6350"/>
                  </a:lnTo>
                  <a:lnTo>
                    <a:pt x="127635" y="12700"/>
                  </a:lnTo>
                  <a:cubicBezTo>
                    <a:pt x="64135" y="12700"/>
                    <a:pt x="12700" y="64135"/>
                    <a:pt x="12700" y="127635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8981480" y="3096741"/>
            <a:ext cx="324891" cy="358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27320" y="3063925"/>
            <a:ext cx="2708374" cy="357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Industry News Hub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27320" y="3456235"/>
            <a:ext cx="7302401" cy="895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3"/>
              </a:lnSpc>
            </a:pPr>
            <a:r>
              <a:rPr lang="en-US" sz="22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Real-time regulatory updates, policy changes, and township commerce news feed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278936" y="4358431"/>
            <a:ext cx="649932" cy="28575"/>
            <a:chOff x="0" y="0"/>
            <a:chExt cx="866577" cy="381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66521" cy="38100"/>
            </a:xfrm>
            <a:custGeom>
              <a:avLst/>
              <a:gdLst/>
              <a:ahLst/>
              <a:cxnLst/>
              <a:rect r="r" b="b" t="t" l="l"/>
              <a:pathLst>
                <a:path h="38100" w="866521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847471" y="0"/>
                  </a:lnTo>
                  <a:cubicBezTo>
                    <a:pt x="858012" y="0"/>
                    <a:pt x="866521" y="8509"/>
                    <a:pt x="866521" y="19050"/>
                  </a:cubicBezTo>
                  <a:cubicBezTo>
                    <a:pt x="866521" y="29591"/>
                    <a:pt x="858012" y="38100"/>
                    <a:pt x="84747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8895531" y="4124325"/>
            <a:ext cx="496937" cy="496938"/>
            <a:chOff x="0" y="0"/>
            <a:chExt cx="662583" cy="66258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350" y="6350"/>
              <a:ext cx="649859" cy="649859"/>
            </a:xfrm>
            <a:custGeom>
              <a:avLst/>
              <a:gdLst/>
              <a:ahLst/>
              <a:cxnLst/>
              <a:rect r="r" b="b" t="t" l="l"/>
              <a:pathLst>
                <a:path h="649859" w="649859">
                  <a:moveTo>
                    <a:pt x="0" y="121285"/>
                  </a:moveTo>
                  <a:cubicBezTo>
                    <a:pt x="0" y="54356"/>
                    <a:pt x="54356" y="0"/>
                    <a:pt x="121285" y="0"/>
                  </a:cubicBezTo>
                  <a:lnTo>
                    <a:pt x="528574" y="0"/>
                  </a:lnTo>
                  <a:cubicBezTo>
                    <a:pt x="595630" y="0"/>
                    <a:pt x="649859" y="54356"/>
                    <a:pt x="649859" y="121285"/>
                  </a:cubicBezTo>
                  <a:lnTo>
                    <a:pt x="649859" y="528574"/>
                  </a:lnTo>
                  <a:cubicBezTo>
                    <a:pt x="649859" y="595630"/>
                    <a:pt x="595503" y="649859"/>
                    <a:pt x="528574" y="649859"/>
                  </a:cubicBezTo>
                  <a:lnTo>
                    <a:pt x="121285" y="649859"/>
                  </a:lnTo>
                  <a:cubicBezTo>
                    <a:pt x="54356" y="649859"/>
                    <a:pt x="0" y="595503"/>
                    <a:pt x="0" y="528574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62559" cy="662559"/>
            </a:xfrm>
            <a:custGeom>
              <a:avLst/>
              <a:gdLst/>
              <a:ahLst/>
              <a:cxnLst/>
              <a:rect r="r" b="b" t="t" l="l"/>
              <a:pathLst>
                <a:path h="662559" w="662559">
                  <a:moveTo>
                    <a:pt x="0" y="127635"/>
                  </a:moveTo>
                  <a:cubicBezTo>
                    <a:pt x="0" y="57150"/>
                    <a:pt x="57150" y="0"/>
                    <a:pt x="127635" y="0"/>
                  </a:cubicBezTo>
                  <a:lnTo>
                    <a:pt x="534924" y="0"/>
                  </a:lnTo>
                  <a:lnTo>
                    <a:pt x="534924" y="6350"/>
                  </a:lnTo>
                  <a:lnTo>
                    <a:pt x="534924" y="0"/>
                  </a:lnTo>
                  <a:cubicBezTo>
                    <a:pt x="605409" y="0"/>
                    <a:pt x="662559" y="57150"/>
                    <a:pt x="662559" y="127635"/>
                  </a:cubicBezTo>
                  <a:lnTo>
                    <a:pt x="656209" y="127635"/>
                  </a:lnTo>
                  <a:lnTo>
                    <a:pt x="662559" y="127635"/>
                  </a:lnTo>
                  <a:lnTo>
                    <a:pt x="662559" y="534924"/>
                  </a:lnTo>
                  <a:lnTo>
                    <a:pt x="656209" y="534924"/>
                  </a:lnTo>
                  <a:lnTo>
                    <a:pt x="662559" y="534924"/>
                  </a:lnTo>
                  <a:cubicBezTo>
                    <a:pt x="662559" y="605409"/>
                    <a:pt x="605409" y="662559"/>
                    <a:pt x="534924" y="662559"/>
                  </a:cubicBezTo>
                  <a:lnTo>
                    <a:pt x="534924" y="656209"/>
                  </a:lnTo>
                  <a:lnTo>
                    <a:pt x="534924" y="662559"/>
                  </a:lnTo>
                  <a:lnTo>
                    <a:pt x="127635" y="662559"/>
                  </a:lnTo>
                  <a:lnTo>
                    <a:pt x="127635" y="656209"/>
                  </a:lnTo>
                  <a:lnTo>
                    <a:pt x="127635" y="662559"/>
                  </a:lnTo>
                  <a:cubicBezTo>
                    <a:pt x="57150" y="662559"/>
                    <a:pt x="0" y="605409"/>
                    <a:pt x="0" y="534924"/>
                  </a:cubicBezTo>
                  <a:lnTo>
                    <a:pt x="0" y="127635"/>
                  </a:lnTo>
                  <a:lnTo>
                    <a:pt x="6350" y="127635"/>
                  </a:lnTo>
                  <a:lnTo>
                    <a:pt x="0" y="127635"/>
                  </a:lnTo>
                  <a:moveTo>
                    <a:pt x="12700" y="127635"/>
                  </a:moveTo>
                  <a:lnTo>
                    <a:pt x="12700" y="534924"/>
                  </a:lnTo>
                  <a:lnTo>
                    <a:pt x="6350" y="534924"/>
                  </a:lnTo>
                  <a:lnTo>
                    <a:pt x="12700" y="534924"/>
                  </a:lnTo>
                  <a:cubicBezTo>
                    <a:pt x="12700" y="598424"/>
                    <a:pt x="64135" y="649859"/>
                    <a:pt x="127635" y="649859"/>
                  </a:cubicBezTo>
                  <a:lnTo>
                    <a:pt x="534924" y="649859"/>
                  </a:lnTo>
                  <a:cubicBezTo>
                    <a:pt x="598424" y="649859"/>
                    <a:pt x="649859" y="598424"/>
                    <a:pt x="649859" y="534924"/>
                  </a:cubicBezTo>
                  <a:lnTo>
                    <a:pt x="649859" y="127635"/>
                  </a:lnTo>
                  <a:cubicBezTo>
                    <a:pt x="649859" y="64135"/>
                    <a:pt x="598424" y="12700"/>
                    <a:pt x="534924" y="12700"/>
                  </a:cubicBezTo>
                  <a:lnTo>
                    <a:pt x="127635" y="12700"/>
                  </a:lnTo>
                  <a:lnTo>
                    <a:pt x="127635" y="6350"/>
                  </a:lnTo>
                  <a:lnTo>
                    <a:pt x="127635" y="12700"/>
                  </a:lnTo>
                  <a:cubicBezTo>
                    <a:pt x="64135" y="12700"/>
                    <a:pt x="12700" y="64135"/>
                    <a:pt x="12700" y="127635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8981480" y="4217269"/>
            <a:ext cx="324891" cy="358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352306" y="4184451"/>
            <a:ext cx="2708374" cy="357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25"/>
              </a:lnSpc>
            </a:pPr>
            <a:r>
              <a:rPr lang="en-US" sz="2125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Funding Portal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58279" y="4595813"/>
            <a:ext cx="7302401" cy="777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65"/>
              </a:lnSpc>
            </a:pPr>
            <a:r>
              <a:rPr lang="en-US" sz="19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Curated grants and financial support programs specifically for township entrepreneurs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9359131" y="5478959"/>
            <a:ext cx="649932" cy="28575"/>
            <a:chOff x="0" y="0"/>
            <a:chExt cx="866577" cy="381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66521" cy="38100"/>
            </a:xfrm>
            <a:custGeom>
              <a:avLst/>
              <a:gdLst/>
              <a:ahLst/>
              <a:cxnLst/>
              <a:rect r="r" b="b" t="t" l="l"/>
              <a:pathLst>
                <a:path h="38100" w="866521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847471" y="0"/>
                  </a:lnTo>
                  <a:cubicBezTo>
                    <a:pt x="858012" y="0"/>
                    <a:pt x="866521" y="8509"/>
                    <a:pt x="866521" y="19050"/>
                  </a:cubicBezTo>
                  <a:cubicBezTo>
                    <a:pt x="866521" y="29591"/>
                    <a:pt x="858012" y="38100"/>
                    <a:pt x="84747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8895531" y="5244852"/>
            <a:ext cx="496937" cy="496937"/>
            <a:chOff x="0" y="0"/>
            <a:chExt cx="662583" cy="66258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6350" y="6350"/>
              <a:ext cx="649859" cy="649859"/>
            </a:xfrm>
            <a:custGeom>
              <a:avLst/>
              <a:gdLst/>
              <a:ahLst/>
              <a:cxnLst/>
              <a:rect r="r" b="b" t="t" l="l"/>
              <a:pathLst>
                <a:path h="649859" w="649859">
                  <a:moveTo>
                    <a:pt x="0" y="121285"/>
                  </a:moveTo>
                  <a:cubicBezTo>
                    <a:pt x="0" y="54356"/>
                    <a:pt x="54356" y="0"/>
                    <a:pt x="121285" y="0"/>
                  </a:cubicBezTo>
                  <a:lnTo>
                    <a:pt x="528574" y="0"/>
                  </a:lnTo>
                  <a:cubicBezTo>
                    <a:pt x="595630" y="0"/>
                    <a:pt x="649859" y="54356"/>
                    <a:pt x="649859" y="121285"/>
                  </a:cubicBezTo>
                  <a:lnTo>
                    <a:pt x="649859" y="528574"/>
                  </a:lnTo>
                  <a:cubicBezTo>
                    <a:pt x="649859" y="595630"/>
                    <a:pt x="595503" y="649859"/>
                    <a:pt x="528574" y="649859"/>
                  </a:cubicBezTo>
                  <a:lnTo>
                    <a:pt x="121285" y="649859"/>
                  </a:lnTo>
                  <a:cubicBezTo>
                    <a:pt x="54356" y="649859"/>
                    <a:pt x="0" y="595503"/>
                    <a:pt x="0" y="528574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62559" cy="662559"/>
            </a:xfrm>
            <a:custGeom>
              <a:avLst/>
              <a:gdLst/>
              <a:ahLst/>
              <a:cxnLst/>
              <a:rect r="r" b="b" t="t" l="l"/>
              <a:pathLst>
                <a:path h="662559" w="662559">
                  <a:moveTo>
                    <a:pt x="0" y="127635"/>
                  </a:moveTo>
                  <a:cubicBezTo>
                    <a:pt x="0" y="57150"/>
                    <a:pt x="57150" y="0"/>
                    <a:pt x="127635" y="0"/>
                  </a:cubicBezTo>
                  <a:lnTo>
                    <a:pt x="534924" y="0"/>
                  </a:lnTo>
                  <a:lnTo>
                    <a:pt x="534924" y="6350"/>
                  </a:lnTo>
                  <a:lnTo>
                    <a:pt x="534924" y="0"/>
                  </a:lnTo>
                  <a:cubicBezTo>
                    <a:pt x="605409" y="0"/>
                    <a:pt x="662559" y="57150"/>
                    <a:pt x="662559" y="127635"/>
                  </a:cubicBezTo>
                  <a:lnTo>
                    <a:pt x="656209" y="127635"/>
                  </a:lnTo>
                  <a:lnTo>
                    <a:pt x="662559" y="127635"/>
                  </a:lnTo>
                  <a:lnTo>
                    <a:pt x="662559" y="534924"/>
                  </a:lnTo>
                  <a:lnTo>
                    <a:pt x="656209" y="534924"/>
                  </a:lnTo>
                  <a:lnTo>
                    <a:pt x="662559" y="534924"/>
                  </a:lnTo>
                  <a:cubicBezTo>
                    <a:pt x="662559" y="605409"/>
                    <a:pt x="605409" y="662559"/>
                    <a:pt x="534924" y="662559"/>
                  </a:cubicBezTo>
                  <a:lnTo>
                    <a:pt x="534924" y="656209"/>
                  </a:lnTo>
                  <a:lnTo>
                    <a:pt x="534924" y="662559"/>
                  </a:lnTo>
                  <a:lnTo>
                    <a:pt x="127635" y="662559"/>
                  </a:lnTo>
                  <a:lnTo>
                    <a:pt x="127635" y="656209"/>
                  </a:lnTo>
                  <a:lnTo>
                    <a:pt x="127635" y="662559"/>
                  </a:lnTo>
                  <a:cubicBezTo>
                    <a:pt x="57150" y="662559"/>
                    <a:pt x="0" y="605409"/>
                    <a:pt x="0" y="534924"/>
                  </a:cubicBezTo>
                  <a:lnTo>
                    <a:pt x="0" y="127635"/>
                  </a:lnTo>
                  <a:lnTo>
                    <a:pt x="6350" y="127635"/>
                  </a:lnTo>
                  <a:lnTo>
                    <a:pt x="0" y="127635"/>
                  </a:lnTo>
                  <a:moveTo>
                    <a:pt x="12700" y="127635"/>
                  </a:moveTo>
                  <a:lnTo>
                    <a:pt x="12700" y="534924"/>
                  </a:lnTo>
                  <a:lnTo>
                    <a:pt x="6350" y="534924"/>
                  </a:lnTo>
                  <a:lnTo>
                    <a:pt x="12700" y="534924"/>
                  </a:lnTo>
                  <a:cubicBezTo>
                    <a:pt x="12700" y="598424"/>
                    <a:pt x="64135" y="649859"/>
                    <a:pt x="127635" y="649859"/>
                  </a:cubicBezTo>
                  <a:lnTo>
                    <a:pt x="534924" y="649859"/>
                  </a:lnTo>
                  <a:cubicBezTo>
                    <a:pt x="598424" y="649859"/>
                    <a:pt x="649859" y="598424"/>
                    <a:pt x="649859" y="534924"/>
                  </a:cubicBezTo>
                  <a:lnTo>
                    <a:pt x="649859" y="127635"/>
                  </a:lnTo>
                  <a:cubicBezTo>
                    <a:pt x="649859" y="64135"/>
                    <a:pt x="598424" y="12700"/>
                    <a:pt x="534924" y="12700"/>
                  </a:cubicBezTo>
                  <a:lnTo>
                    <a:pt x="127635" y="12700"/>
                  </a:lnTo>
                  <a:lnTo>
                    <a:pt x="127635" y="6350"/>
                  </a:lnTo>
                  <a:lnTo>
                    <a:pt x="127635" y="12700"/>
                  </a:lnTo>
                  <a:cubicBezTo>
                    <a:pt x="64135" y="12700"/>
                    <a:pt x="12700" y="64135"/>
                    <a:pt x="12700" y="127635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8981480" y="5337795"/>
            <a:ext cx="324891" cy="358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4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227320" y="5135687"/>
            <a:ext cx="2830116" cy="357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Automated Reporting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227320" y="5687765"/>
            <a:ext cx="7302401" cy="938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2"/>
              </a:lnSpc>
            </a:pPr>
            <a:r>
              <a:rPr lang="en-US" sz="23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Monthly compliance summaries and analytics generated automatically for government officials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8278936" y="6599485"/>
            <a:ext cx="649932" cy="28575"/>
            <a:chOff x="0" y="0"/>
            <a:chExt cx="866577" cy="381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66521" cy="38100"/>
            </a:xfrm>
            <a:custGeom>
              <a:avLst/>
              <a:gdLst/>
              <a:ahLst/>
              <a:cxnLst/>
              <a:rect r="r" b="b" t="t" l="l"/>
              <a:pathLst>
                <a:path h="38100" w="866521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847471" y="0"/>
                  </a:lnTo>
                  <a:cubicBezTo>
                    <a:pt x="858012" y="0"/>
                    <a:pt x="866521" y="8509"/>
                    <a:pt x="866521" y="19050"/>
                  </a:cubicBezTo>
                  <a:cubicBezTo>
                    <a:pt x="866521" y="29591"/>
                    <a:pt x="858012" y="38100"/>
                    <a:pt x="84747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8895531" y="6365379"/>
            <a:ext cx="496937" cy="496937"/>
            <a:chOff x="0" y="0"/>
            <a:chExt cx="662583" cy="662583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6350" y="6350"/>
              <a:ext cx="649859" cy="649859"/>
            </a:xfrm>
            <a:custGeom>
              <a:avLst/>
              <a:gdLst/>
              <a:ahLst/>
              <a:cxnLst/>
              <a:rect r="r" b="b" t="t" l="l"/>
              <a:pathLst>
                <a:path h="649859" w="649859">
                  <a:moveTo>
                    <a:pt x="0" y="121285"/>
                  </a:moveTo>
                  <a:cubicBezTo>
                    <a:pt x="0" y="54356"/>
                    <a:pt x="54356" y="0"/>
                    <a:pt x="121285" y="0"/>
                  </a:cubicBezTo>
                  <a:lnTo>
                    <a:pt x="528574" y="0"/>
                  </a:lnTo>
                  <a:cubicBezTo>
                    <a:pt x="595630" y="0"/>
                    <a:pt x="649859" y="54356"/>
                    <a:pt x="649859" y="121285"/>
                  </a:cubicBezTo>
                  <a:lnTo>
                    <a:pt x="649859" y="528574"/>
                  </a:lnTo>
                  <a:cubicBezTo>
                    <a:pt x="649859" y="595630"/>
                    <a:pt x="595503" y="649859"/>
                    <a:pt x="528574" y="649859"/>
                  </a:cubicBezTo>
                  <a:lnTo>
                    <a:pt x="121285" y="649859"/>
                  </a:lnTo>
                  <a:cubicBezTo>
                    <a:pt x="54356" y="649859"/>
                    <a:pt x="0" y="595503"/>
                    <a:pt x="0" y="528574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662559" cy="662559"/>
            </a:xfrm>
            <a:custGeom>
              <a:avLst/>
              <a:gdLst/>
              <a:ahLst/>
              <a:cxnLst/>
              <a:rect r="r" b="b" t="t" l="l"/>
              <a:pathLst>
                <a:path h="662559" w="662559">
                  <a:moveTo>
                    <a:pt x="0" y="127635"/>
                  </a:moveTo>
                  <a:cubicBezTo>
                    <a:pt x="0" y="57150"/>
                    <a:pt x="57150" y="0"/>
                    <a:pt x="127635" y="0"/>
                  </a:cubicBezTo>
                  <a:lnTo>
                    <a:pt x="534924" y="0"/>
                  </a:lnTo>
                  <a:lnTo>
                    <a:pt x="534924" y="6350"/>
                  </a:lnTo>
                  <a:lnTo>
                    <a:pt x="534924" y="0"/>
                  </a:lnTo>
                  <a:cubicBezTo>
                    <a:pt x="605409" y="0"/>
                    <a:pt x="662559" y="57150"/>
                    <a:pt x="662559" y="127635"/>
                  </a:cubicBezTo>
                  <a:lnTo>
                    <a:pt x="656209" y="127635"/>
                  </a:lnTo>
                  <a:lnTo>
                    <a:pt x="662559" y="127635"/>
                  </a:lnTo>
                  <a:lnTo>
                    <a:pt x="662559" y="534924"/>
                  </a:lnTo>
                  <a:lnTo>
                    <a:pt x="656209" y="534924"/>
                  </a:lnTo>
                  <a:lnTo>
                    <a:pt x="662559" y="534924"/>
                  </a:lnTo>
                  <a:cubicBezTo>
                    <a:pt x="662559" y="605409"/>
                    <a:pt x="605409" y="662559"/>
                    <a:pt x="534924" y="662559"/>
                  </a:cubicBezTo>
                  <a:lnTo>
                    <a:pt x="534924" y="656209"/>
                  </a:lnTo>
                  <a:lnTo>
                    <a:pt x="534924" y="662559"/>
                  </a:lnTo>
                  <a:lnTo>
                    <a:pt x="127635" y="662559"/>
                  </a:lnTo>
                  <a:lnTo>
                    <a:pt x="127635" y="656209"/>
                  </a:lnTo>
                  <a:lnTo>
                    <a:pt x="127635" y="662559"/>
                  </a:lnTo>
                  <a:cubicBezTo>
                    <a:pt x="57150" y="662559"/>
                    <a:pt x="0" y="605409"/>
                    <a:pt x="0" y="534924"/>
                  </a:cubicBezTo>
                  <a:lnTo>
                    <a:pt x="0" y="127635"/>
                  </a:lnTo>
                  <a:lnTo>
                    <a:pt x="6350" y="127635"/>
                  </a:lnTo>
                  <a:lnTo>
                    <a:pt x="0" y="127635"/>
                  </a:lnTo>
                  <a:moveTo>
                    <a:pt x="12700" y="127635"/>
                  </a:moveTo>
                  <a:lnTo>
                    <a:pt x="12700" y="534924"/>
                  </a:lnTo>
                  <a:lnTo>
                    <a:pt x="6350" y="534924"/>
                  </a:lnTo>
                  <a:lnTo>
                    <a:pt x="12700" y="534924"/>
                  </a:lnTo>
                  <a:cubicBezTo>
                    <a:pt x="12700" y="598424"/>
                    <a:pt x="64135" y="649859"/>
                    <a:pt x="127635" y="649859"/>
                  </a:cubicBezTo>
                  <a:lnTo>
                    <a:pt x="534924" y="649859"/>
                  </a:lnTo>
                  <a:cubicBezTo>
                    <a:pt x="598424" y="649859"/>
                    <a:pt x="649859" y="598424"/>
                    <a:pt x="649859" y="534924"/>
                  </a:cubicBezTo>
                  <a:lnTo>
                    <a:pt x="649859" y="127635"/>
                  </a:lnTo>
                  <a:cubicBezTo>
                    <a:pt x="649859" y="64135"/>
                    <a:pt x="598424" y="12700"/>
                    <a:pt x="534924" y="12700"/>
                  </a:cubicBezTo>
                  <a:lnTo>
                    <a:pt x="127635" y="12700"/>
                  </a:lnTo>
                  <a:lnTo>
                    <a:pt x="127635" y="6350"/>
                  </a:lnTo>
                  <a:lnTo>
                    <a:pt x="127635" y="12700"/>
                  </a:lnTo>
                  <a:cubicBezTo>
                    <a:pt x="64135" y="12700"/>
                    <a:pt x="12700" y="64135"/>
                    <a:pt x="12700" y="127635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46" id="46"/>
          <p:cNvSpPr txBox="true"/>
          <p:nvPr/>
        </p:nvSpPr>
        <p:spPr>
          <a:xfrm rot="0">
            <a:off x="8981480" y="6458323"/>
            <a:ext cx="324891" cy="358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5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5352306" y="6425505"/>
            <a:ext cx="2708374" cy="357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25"/>
              </a:lnSpc>
            </a:pPr>
            <a:r>
              <a:rPr lang="en-US" sz="2125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Advanced Analytics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758279" y="6836866"/>
            <a:ext cx="7302401" cy="1281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83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Data visualization dashboard showing compliance trends, community feedback patterns, and economic impact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758279" y="8421589"/>
            <a:ext cx="16771441" cy="1266974"/>
            <a:chOff x="0" y="0"/>
            <a:chExt cx="22361922" cy="1689298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22361906" cy="1689227"/>
            </a:xfrm>
            <a:custGeom>
              <a:avLst/>
              <a:gdLst/>
              <a:ahLst/>
              <a:cxnLst/>
              <a:rect r="r" b="b" t="t" l="l"/>
              <a:pathLst>
                <a:path h="1689227" w="22361906">
                  <a:moveTo>
                    <a:pt x="0" y="121285"/>
                  </a:moveTo>
                  <a:cubicBezTo>
                    <a:pt x="0" y="54356"/>
                    <a:pt x="54356" y="0"/>
                    <a:pt x="121285" y="0"/>
                  </a:cubicBezTo>
                  <a:lnTo>
                    <a:pt x="22240621" y="0"/>
                  </a:lnTo>
                  <a:cubicBezTo>
                    <a:pt x="22307677" y="0"/>
                    <a:pt x="22361906" y="54356"/>
                    <a:pt x="22361906" y="121285"/>
                  </a:cubicBezTo>
                  <a:lnTo>
                    <a:pt x="22361906" y="1567942"/>
                  </a:lnTo>
                  <a:cubicBezTo>
                    <a:pt x="22361906" y="1634998"/>
                    <a:pt x="22307550" y="1689227"/>
                    <a:pt x="22240621" y="1689227"/>
                  </a:cubicBezTo>
                  <a:lnTo>
                    <a:pt x="121285" y="1689227"/>
                  </a:lnTo>
                  <a:cubicBezTo>
                    <a:pt x="54229" y="1689227"/>
                    <a:pt x="0" y="1634871"/>
                    <a:pt x="0" y="1567942"/>
                  </a:cubicBezTo>
                  <a:close/>
                </a:path>
              </a:pathLst>
            </a:custGeom>
            <a:solidFill>
              <a:srgbClr val="C7C9EA"/>
            </a:solidFill>
          </p:spPr>
        </p:sp>
      </p:grpSp>
      <p:grpSp>
        <p:nvGrpSpPr>
          <p:cNvPr name="Group 51" id="51"/>
          <p:cNvGrpSpPr>
            <a:grpSpLocks noChangeAspect="true"/>
          </p:cNvGrpSpPr>
          <p:nvPr/>
        </p:nvGrpSpPr>
        <p:grpSpPr>
          <a:xfrm rot="0">
            <a:off x="974824" y="8750201"/>
            <a:ext cx="270719" cy="216545"/>
            <a:chOff x="0" y="0"/>
            <a:chExt cx="360958" cy="288727"/>
          </a:xfrm>
        </p:grpSpPr>
        <p:sp>
          <p:nvSpPr>
            <p:cNvPr name="Freeform 52" id="52" descr="preencoded.png"/>
            <p:cNvSpPr/>
            <p:nvPr/>
          </p:nvSpPr>
          <p:spPr>
            <a:xfrm flipH="false" flipV="false" rot="0">
              <a:off x="0" y="0"/>
              <a:ext cx="360934" cy="288671"/>
            </a:xfrm>
            <a:custGeom>
              <a:avLst/>
              <a:gdLst/>
              <a:ahLst/>
              <a:cxnLst/>
              <a:rect r="r" b="b" t="t" l="l"/>
              <a:pathLst>
                <a:path h="288671" w="360934">
                  <a:moveTo>
                    <a:pt x="0" y="0"/>
                  </a:moveTo>
                  <a:lnTo>
                    <a:pt x="360934" y="0"/>
                  </a:lnTo>
                  <a:lnTo>
                    <a:pt x="360934" y="288671"/>
                  </a:lnTo>
                  <a:lnTo>
                    <a:pt x="0" y="2886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346" r="-6" b="-1365"/>
              </a:stretch>
            </a:blipFill>
          </p:spPr>
        </p:sp>
      </p:grpSp>
      <p:sp>
        <p:nvSpPr>
          <p:cNvPr name="TextBox 53" id="53"/>
          <p:cNvSpPr txBox="true"/>
          <p:nvPr/>
        </p:nvSpPr>
        <p:spPr>
          <a:xfrm rot="0">
            <a:off x="1462088" y="8615958"/>
            <a:ext cx="15851089" cy="843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187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Strategic Partnership:</a:t>
            </a:r>
            <a:r>
              <a:rPr lang="en-US" sz="218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Collaborating with Sinawo Siqebengu, Founder of VeriDate App by TECHNNOVATION SOLUTIONS PTY (LTD), to integrate product verification technology for combating counterfeit and expired goods.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9144000" y="1897380"/>
            <a:ext cx="0" cy="649224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diamond" len="lg" w="lg"/>
          </a:ln>
        </p:spPr>
      </p:sp>
      <p:grpSp>
        <p:nvGrpSpPr>
          <p:cNvPr name="Group 3" id="3"/>
          <p:cNvGrpSpPr/>
          <p:nvPr/>
        </p:nvGrpSpPr>
        <p:grpSpPr>
          <a:xfrm rot="0">
            <a:off x="17539976" y="1221265"/>
            <a:ext cx="3086100" cy="6855163"/>
            <a:chOff x="0" y="0"/>
            <a:chExt cx="635000" cy="14105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" cy="1410527"/>
            </a:xfrm>
            <a:custGeom>
              <a:avLst/>
              <a:gdLst/>
              <a:ahLst/>
              <a:cxnLst/>
              <a:rect r="r" b="b" t="t" l="l"/>
              <a:pathLst>
                <a:path h="1410527" w="635000">
                  <a:moveTo>
                    <a:pt x="48997" y="0"/>
                  </a:moveTo>
                  <a:lnTo>
                    <a:pt x="586003" y="0"/>
                  </a:lnTo>
                  <a:cubicBezTo>
                    <a:pt x="598998" y="0"/>
                    <a:pt x="611460" y="5162"/>
                    <a:pt x="620649" y="14351"/>
                  </a:cubicBezTo>
                  <a:cubicBezTo>
                    <a:pt x="629838" y="23540"/>
                    <a:pt x="635000" y="36002"/>
                    <a:pt x="635000" y="48997"/>
                  </a:cubicBezTo>
                  <a:lnTo>
                    <a:pt x="635000" y="1361531"/>
                  </a:lnTo>
                  <a:cubicBezTo>
                    <a:pt x="635000" y="1374525"/>
                    <a:pt x="629838" y="1386988"/>
                    <a:pt x="620649" y="1396177"/>
                  </a:cubicBezTo>
                  <a:cubicBezTo>
                    <a:pt x="611460" y="1405365"/>
                    <a:pt x="598998" y="1410527"/>
                    <a:pt x="586003" y="1410527"/>
                  </a:cubicBezTo>
                  <a:lnTo>
                    <a:pt x="48997" y="1410527"/>
                  </a:lnTo>
                  <a:cubicBezTo>
                    <a:pt x="36002" y="1410527"/>
                    <a:pt x="23540" y="1405365"/>
                    <a:pt x="14351" y="1396177"/>
                  </a:cubicBezTo>
                  <a:cubicBezTo>
                    <a:pt x="5162" y="1386988"/>
                    <a:pt x="0" y="1374525"/>
                    <a:pt x="0" y="1361531"/>
                  </a:cubicBezTo>
                  <a:lnTo>
                    <a:pt x="0" y="48997"/>
                  </a:lnTo>
                  <a:cubicBezTo>
                    <a:pt x="0" y="36002"/>
                    <a:pt x="5162" y="23540"/>
                    <a:pt x="14351" y="14351"/>
                  </a:cubicBezTo>
                  <a:cubicBezTo>
                    <a:pt x="23540" y="5162"/>
                    <a:pt x="36002" y="0"/>
                    <a:pt x="48997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635000" cy="14295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984440" y="141605"/>
            <a:ext cx="569273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Implementations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3119" y="1433421"/>
            <a:ext cx="6364722" cy="813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8"/>
              </a:lnSpc>
            </a:pPr>
            <a:r>
              <a:rPr lang="en-US" sz="308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implementation of SSRMS will follow a phased, partnership-driven approach. The system will be introduced to municipal economic offices and local spaza communities for pilot use. </a:t>
            </a:r>
          </a:p>
          <a:p>
            <a:pPr algn="ctr">
              <a:lnSpc>
                <a:spcPts val="4318"/>
              </a:lnSpc>
            </a:pPr>
            <a:r>
              <a:rPr lang="en-US" sz="308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Engagement with the Department of Small Business Development and CIPC will ensure that the app complements national business registration systems. </a:t>
            </a:r>
          </a:p>
          <a:p>
            <a:pPr algn="ctr">
              <a:lnSpc>
                <a:spcPts val="4318"/>
              </a:lnSpc>
            </a:pPr>
            <a:r>
              <a:rPr lang="en-US" sz="308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Food safety and health officials will use the system to monitor hygiene standards,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92527" y="1447893"/>
            <a:ext cx="6209031" cy="8117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While law enforcement will help ensure compliance by inspecting unregistered or unsafe shops.</a:t>
            </a:r>
            <a:r>
              <a:rPr lang="en-US" sz="3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Through collaboration with the VeriDate app, SSRMS will expand to include product verification features, preventing counterfeit and expired goods. </a:t>
            </a:r>
          </a:p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Together, these partnerships will transform the informal retail sector into a regulated, safe, and trusted ecosystem.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-2400091" y="1221265"/>
            <a:ext cx="3086100" cy="6855163"/>
            <a:chOff x="0" y="0"/>
            <a:chExt cx="635000" cy="141052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" cy="1410527"/>
            </a:xfrm>
            <a:custGeom>
              <a:avLst/>
              <a:gdLst/>
              <a:ahLst/>
              <a:cxnLst/>
              <a:rect r="r" b="b" t="t" l="l"/>
              <a:pathLst>
                <a:path h="1410527" w="635000">
                  <a:moveTo>
                    <a:pt x="48997" y="0"/>
                  </a:moveTo>
                  <a:lnTo>
                    <a:pt x="586003" y="0"/>
                  </a:lnTo>
                  <a:cubicBezTo>
                    <a:pt x="598998" y="0"/>
                    <a:pt x="611460" y="5162"/>
                    <a:pt x="620649" y="14351"/>
                  </a:cubicBezTo>
                  <a:cubicBezTo>
                    <a:pt x="629838" y="23540"/>
                    <a:pt x="635000" y="36002"/>
                    <a:pt x="635000" y="48997"/>
                  </a:cubicBezTo>
                  <a:lnTo>
                    <a:pt x="635000" y="1361531"/>
                  </a:lnTo>
                  <a:cubicBezTo>
                    <a:pt x="635000" y="1374525"/>
                    <a:pt x="629838" y="1386988"/>
                    <a:pt x="620649" y="1396177"/>
                  </a:cubicBezTo>
                  <a:cubicBezTo>
                    <a:pt x="611460" y="1405365"/>
                    <a:pt x="598998" y="1410527"/>
                    <a:pt x="586003" y="1410527"/>
                  </a:cubicBezTo>
                  <a:lnTo>
                    <a:pt x="48997" y="1410527"/>
                  </a:lnTo>
                  <a:cubicBezTo>
                    <a:pt x="36002" y="1410527"/>
                    <a:pt x="23540" y="1405365"/>
                    <a:pt x="14351" y="1396177"/>
                  </a:cubicBezTo>
                  <a:cubicBezTo>
                    <a:pt x="5162" y="1386988"/>
                    <a:pt x="0" y="1374525"/>
                    <a:pt x="0" y="1361531"/>
                  </a:cubicBezTo>
                  <a:lnTo>
                    <a:pt x="0" y="48997"/>
                  </a:lnTo>
                  <a:cubicBezTo>
                    <a:pt x="0" y="36002"/>
                    <a:pt x="5162" y="23540"/>
                    <a:pt x="14351" y="14351"/>
                  </a:cubicBezTo>
                  <a:cubicBezTo>
                    <a:pt x="23540" y="5162"/>
                    <a:pt x="36002" y="0"/>
                    <a:pt x="48997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635000" cy="14295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85725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6" id="6"/>
          <p:cNvGrpSpPr/>
          <p:nvPr/>
        </p:nvGrpSpPr>
        <p:grpSpPr>
          <a:xfrm rot="0">
            <a:off x="7651849" y="2585145"/>
            <a:ext cx="4811763" cy="2144315"/>
            <a:chOff x="0" y="0"/>
            <a:chExt cx="6415683" cy="285908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" y="6350"/>
              <a:ext cx="6403086" cy="2846324"/>
            </a:xfrm>
            <a:custGeom>
              <a:avLst/>
              <a:gdLst/>
              <a:ahLst/>
              <a:cxnLst/>
              <a:rect r="r" b="b" t="t" l="l"/>
              <a:pathLst>
                <a:path h="2846324" w="6403086">
                  <a:moveTo>
                    <a:pt x="0" y="127762"/>
                  </a:moveTo>
                  <a:cubicBezTo>
                    <a:pt x="0" y="57277"/>
                    <a:pt x="57404" y="0"/>
                    <a:pt x="128143" y="0"/>
                  </a:cubicBezTo>
                  <a:lnTo>
                    <a:pt x="6274943" y="0"/>
                  </a:lnTo>
                  <a:cubicBezTo>
                    <a:pt x="6345682" y="0"/>
                    <a:pt x="6403086" y="57277"/>
                    <a:pt x="6403086" y="127762"/>
                  </a:cubicBezTo>
                  <a:lnTo>
                    <a:pt x="6403086" y="2718562"/>
                  </a:lnTo>
                  <a:cubicBezTo>
                    <a:pt x="6403086" y="2789174"/>
                    <a:pt x="6345682" y="2846324"/>
                    <a:pt x="6274943" y="2846324"/>
                  </a:cubicBezTo>
                  <a:lnTo>
                    <a:pt x="128143" y="2846324"/>
                  </a:lnTo>
                  <a:cubicBezTo>
                    <a:pt x="57404" y="2846324"/>
                    <a:pt x="0" y="2789174"/>
                    <a:pt x="0" y="2718562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415786" cy="2859024"/>
            </a:xfrm>
            <a:custGeom>
              <a:avLst/>
              <a:gdLst/>
              <a:ahLst/>
              <a:cxnLst/>
              <a:rect r="r" b="b" t="t" l="l"/>
              <a:pathLst>
                <a:path h="2859024" w="6415786">
                  <a:moveTo>
                    <a:pt x="0" y="134112"/>
                  </a:moveTo>
                  <a:cubicBezTo>
                    <a:pt x="0" y="60071"/>
                    <a:pt x="60198" y="0"/>
                    <a:pt x="134493" y="0"/>
                  </a:cubicBezTo>
                  <a:lnTo>
                    <a:pt x="6281293" y="0"/>
                  </a:lnTo>
                  <a:lnTo>
                    <a:pt x="6281293" y="6350"/>
                  </a:lnTo>
                  <a:lnTo>
                    <a:pt x="6281293" y="0"/>
                  </a:lnTo>
                  <a:cubicBezTo>
                    <a:pt x="6355588" y="0"/>
                    <a:pt x="6415786" y="60071"/>
                    <a:pt x="6415786" y="134112"/>
                  </a:cubicBezTo>
                  <a:lnTo>
                    <a:pt x="6409436" y="134112"/>
                  </a:lnTo>
                  <a:lnTo>
                    <a:pt x="6415786" y="134112"/>
                  </a:lnTo>
                  <a:lnTo>
                    <a:pt x="6415786" y="2724912"/>
                  </a:lnTo>
                  <a:lnTo>
                    <a:pt x="6409436" y="2724912"/>
                  </a:lnTo>
                  <a:lnTo>
                    <a:pt x="6415786" y="2724912"/>
                  </a:lnTo>
                  <a:cubicBezTo>
                    <a:pt x="6415786" y="2799080"/>
                    <a:pt x="6355588" y="2859024"/>
                    <a:pt x="6281293" y="2859024"/>
                  </a:cubicBezTo>
                  <a:lnTo>
                    <a:pt x="6281293" y="2852674"/>
                  </a:lnTo>
                  <a:lnTo>
                    <a:pt x="6281293" y="2859024"/>
                  </a:lnTo>
                  <a:lnTo>
                    <a:pt x="134493" y="2859024"/>
                  </a:lnTo>
                  <a:lnTo>
                    <a:pt x="134493" y="2852674"/>
                  </a:lnTo>
                  <a:lnTo>
                    <a:pt x="134493" y="2859024"/>
                  </a:lnTo>
                  <a:cubicBezTo>
                    <a:pt x="60198" y="2859024"/>
                    <a:pt x="0" y="2799080"/>
                    <a:pt x="0" y="2724912"/>
                  </a:cubicBezTo>
                  <a:lnTo>
                    <a:pt x="0" y="134112"/>
                  </a:lnTo>
                  <a:lnTo>
                    <a:pt x="6350" y="134112"/>
                  </a:lnTo>
                  <a:lnTo>
                    <a:pt x="0" y="134112"/>
                  </a:lnTo>
                  <a:moveTo>
                    <a:pt x="12700" y="134112"/>
                  </a:moveTo>
                  <a:lnTo>
                    <a:pt x="12700" y="2724912"/>
                  </a:lnTo>
                  <a:lnTo>
                    <a:pt x="6350" y="2724912"/>
                  </a:lnTo>
                  <a:lnTo>
                    <a:pt x="12700" y="2724912"/>
                  </a:lnTo>
                  <a:cubicBezTo>
                    <a:pt x="12700" y="2791968"/>
                    <a:pt x="67183" y="2846324"/>
                    <a:pt x="134493" y="2846324"/>
                  </a:cubicBezTo>
                  <a:lnTo>
                    <a:pt x="6281293" y="2846324"/>
                  </a:lnTo>
                  <a:cubicBezTo>
                    <a:pt x="6348603" y="2846324"/>
                    <a:pt x="6403086" y="2791968"/>
                    <a:pt x="6403086" y="2724912"/>
                  </a:cubicBezTo>
                  <a:lnTo>
                    <a:pt x="6403086" y="134112"/>
                  </a:lnTo>
                  <a:cubicBezTo>
                    <a:pt x="6403086" y="67056"/>
                    <a:pt x="6348603" y="12700"/>
                    <a:pt x="6281293" y="12700"/>
                  </a:cubicBezTo>
                  <a:lnTo>
                    <a:pt x="134493" y="12700"/>
                  </a:lnTo>
                  <a:lnTo>
                    <a:pt x="134493" y="6350"/>
                  </a:lnTo>
                  <a:lnTo>
                    <a:pt x="134493" y="12700"/>
                  </a:lnTo>
                  <a:cubicBezTo>
                    <a:pt x="67183" y="12700"/>
                    <a:pt x="12700" y="67056"/>
                    <a:pt x="12700" y="134112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682240" y="2585145"/>
            <a:ext cx="4811911" cy="2144315"/>
            <a:chOff x="0" y="0"/>
            <a:chExt cx="6415882" cy="285908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6403213" cy="2846324"/>
            </a:xfrm>
            <a:custGeom>
              <a:avLst/>
              <a:gdLst/>
              <a:ahLst/>
              <a:cxnLst/>
              <a:rect r="r" b="b" t="t" l="l"/>
              <a:pathLst>
                <a:path h="2846324" w="6403213">
                  <a:moveTo>
                    <a:pt x="0" y="127762"/>
                  </a:moveTo>
                  <a:cubicBezTo>
                    <a:pt x="0" y="57277"/>
                    <a:pt x="57404" y="0"/>
                    <a:pt x="128143" y="0"/>
                  </a:cubicBezTo>
                  <a:lnTo>
                    <a:pt x="6275070" y="0"/>
                  </a:lnTo>
                  <a:cubicBezTo>
                    <a:pt x="6345809" y="0"/>
                    <a:pt x="6403213" y="57277"/>
                    <a:pt x="6403213" y="127762"/>
                  </a:cubicBezTo>
                  <a:lnTo>
                    <a:pt x="6403213" y="2718562"/>
                  </a:lnTo>
                  <a:cubicBezTo>
                    <a:pt x="6403213" y="2789174"/>
                    <a:pt x="6345809" y="2846324"/>
                    <a:pt x="6275070" y="2846324"/>
                  </a:cubicBezTo>
                  <a:lnTo>
                    <a:pt x="128143" y="2846324"/>
                  </a:lnTo>
                  <a:cubicBezTo>
                    <a:pt x="57404" y="2846324"/>
                    <a:pt x="0" y="2789174"/>
                    <a:pt x="0" y="2718562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415913" cy="2859024"/>
            </a:xfrm>
            <a:custGeom>
              <a:avLst/>
              <a:gdLst/>
              <a:ahLst/>
              <a:cxnLst/>
              <a:rect r="r" b="b" t="t" l="l"/>
              <a:pathLst>
                <a:path h="2859024" w="6415913">
                  <a:moveTo>
                    <a:pt x="0" y="134112"/>
                  </a:moveTo>
                  <a:cubicBezTo>
                    <a:pt x="0" y="60071"/>
                    <a:pt x="60198" y="0"/>
                    <a:pt x="134493" y="0"/>
                  </a:cubicBezTo>
                  <a:lnTo>
                    <a:pt x="6281420" y="0"/>
                  </a:lnTo>
                  <a:lnTo>
                    <a:pt x="6281420" y="6350"/>
                  </a:lnTo>
                  <a:lnTo>
                    <a:pt x="6281420" y="0"/>
                  </a:lnTo>
                  <a:cubicBezTo>
                    <a:pt x="6355715" y="0"/>
                    <a:pt x="6415913" y="60071"/>
                    <a:pt x="6415913" y="134112"/>
                  </a:cubicBezTo>
                  <a:lnTo>
                    <a:pt x="6409563" y="134112"/>
                  </a:lnTo>
                  <a:lnTo>
                    <a:pt x="6415913" y="134112"/>
                  </a:lnTo>
                  <a:lnTo>
                    <a:pt x="6415913" y="2724912"/>
                  </a:lnTo>
                  <a:lnTo>
                    <a:pt x="6409563" y="2724912"/>
                  </a:lnTo>
                  <a:lnTo>
                    <a:pt x="6415913" y="2724912"/>
                  </a:lnTo>
                  <a:cubicBezTo>
                    <a:pt x="6415913" y="2799080"/>
                    <a:pt x="6355715" y="2859024"/>
                    <a:pt x="6281420" y="2859024"/>
                  </a:cubicBezTo>
                  <a:lnTo>
                    <a:pt x="6281420" y="2852674"/>
                  </a:lnTo>
                  <a:lnTo>
                    <a:pt x="6281420" y="2859024"/>
                  </a:lnTo>
                  <a:lnTo>
                    <a:pt x="134493" y="2859024"/>
                  </a:lnTo>
                  <a:lnTo>
                    <a:pt x="134493" y="2852674"/>
                  </a:lnTo>
                  <a:lnTo>
                    <a:pt x="134493" y="2859024"/>
                  </a:lnTo>
                  <a:cubicBezTo>
                    <a:pt x="60198" y="2859024"/>
                    <a:pt x="0" y="2799080"/>
                    <a:pt x="0" y="2724912"/>
                  </a:cubicBezTo>
                  <a:lnTo>
                    <a:pt x="0" y="134112"/>
                  </a:lnTo>
                  <a:lnTo>
                    <a:pt x="6350" y="134112"/>
                  </a:lnTo>
                  <a:lnTo>
                    <a:pt x="0" y="134112"/>
                  </a:lnTo>
                  <a:moveTo>
                    <a:pt x="12700" y="134112"/>
                  </a:moveTo>
                  <a:lnTo>
                    <a:pt x="12700" y="2724912"/>
                  </a:lnTo>
                  <a:lnTo>
                    <a:pt x="6350" y="2724912"/>
                  </a:lnTo>
                  <a:lnTo>
                    <a:pt x="12700" y="2724912"/>
                  </a:lnTo>
                  <a:cubicBezTo>
                    <a:pt x="12700" y="2791968"/>
                    <a:pt x="67183" y="2846324"/>
                    <a:pt x="134493" y="2846324"/>
                  </a:cubicBezTo>
                  <a:lnTo>
                    <a:pt x="6281420" y="2846324"/>
                  </a:lnTo>
                  <a:cubicBezTo>
                    <a:pt x="6348730" y="2846324"/>
                    <a:pt x="6403213" y="2791968"/>
                    <a:pt x="6403213" y="2724912"/>
                  </a:cubicBezTo>
                  <a:lnTo>
                    <a:pt x="6403213" y="134112"/>
                  </a:lnTo>
                  <a:cubicBezTo>
                    <a:pt x="6403213" y="67056"/>
                    <a:pt x="6348730" y="12700"/>
                    <a:pt x="6281420" y="12700"/>
                  </a:cubicBezTo>
                  <a:lnTo>
                    <a:pt x="134493" y="12700"/>
                  </a:lnTo>
                  <a:lnTo>
                    <a:pt x="134493" y="6350"/>
                  </a:lnTo>
                  <a:lnTo>
                    <a:pt x="134493" y="12700"/>
                  </a:lnTo>
                  <a:cubicBezTo>
                    <a:pt x="67183" y="12700"/>
                    <a:pt x="12700" y="67056"/>
                    <a:pt x="12700" y="134112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651849" y="4948089"/>
            <a:ext cx="9842301" cy="1414462"/>
            <a:chOff x="0" y="0"/>
            <a:chExt cx="13123068" cy="18859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13110338" cy="1873250"/>
            </a:xfrm>
            <a:custGeom>
              <a:avLst/>
              <a:gdLst/>
              <a:ahLst/>
              <a:cxnLst/>
              <a:rect r="r" b="b" t="t" l="l"/>
              <a:pathLst>
                <a:path h="1873250" w="13110338">
                  <a:moveTo>
                    <a:pt x="0" y="127762"/>
                  </a:moveTo>
                  <a:cubicBezTo>
                    <a:pt x="0" y="57277"/>
                    <a:pt x="57531" y="0"/>
                    <a:pt x="128524" y="0"/>
                  </a:cubicBezTo>
                  <a:lnTo>
                    <a:pt x="12981813" y="0"/>
                  </a:lnTo>
                  <a:cubicBezTo>
                    <a:pt x="13052806" y="0"/>
                    <a:pt x="13110338" y="57277"/>
                    <a:pt x="13110338" y="127762"/>
                  </a:cubicBezTo>
                  <a:lnTo>
                    <a:pt x="13110338" y="1745488"/>
                  </a:lnTo>
                  <a:cubicBezTo>
                    <a:pt x="13110338" y="1816100"/>
                    <a:pt x="13052806" y="1873250"/>
                    <a:pt x="12981813" y="1873250"/>
                  </a:cubicBezTo>
                  <a:lnTo>
                    <a:pt x="128524" y="1873250"/>
                  </a:lnTo>
                  <a:cubicBezTo>
                    <a:pt x="57531" y="1873250"/>
                    <a:pt x="0" y="1815973"/>
                    <a:pt x="0" y="1745488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123038" cy="1885950"/>
            </a:xfrm>
            <a:custGeom>
              <a:avLst/>
              <a:gdLst/>
              <a:ahLst/>
              <a:cxnLst/>
              <a:rect r="r" b="b" t="t" l="l"/>
              <a:pathLst>
                <a:path h="1885950" w="13123038">
                  <a:moveTo>
                    <a:pt x="0" y="134112"/>
                  </a:moveTo>
                  <a:cubicBezTo>
                    <a:pt x="0" y="60071"/>
                    <a:pt x="60452" y="0"/>
                    <a:pt x="134874" y="0"/>
                  </a:cubicBezTo>
                  <a:lnTo>
                    <a:pt x="12988163" y="0"/>
                  </a:lnTo>
                  <a:lnTo>
                    <a:pt x="12988163" y="6350"/>
                  </a:lnTo>
                  <a:lnTo>
                    <a:pt x="12988163" y="0"/>
                  </a:lnTo>
                  <a:cubicBezTo>
                    <a:pt x="13062586" y="0"/>
                    <a:pt x="13123038" y="60071"/>
                    <a:pt x="13123038" y="134112"/>
                  </a:cubicBezTo>
                  <a:lnTo>
                    <a:pt x="13116688" y="134112"/>
                  </a:lnTo>
                  <a:lnTo>
                    <a:pt x="13123038" y="134112"/>
                  </a:lnTo>
                  <a:lnTo>
                    <a:pt x="13123038" y="1751838"/>
                  </a:lnTo>
                  <a:lnTo>
                    <a:pt x="13116688" y="1751838"/>
                  </a:lnTo>
                  <a:lnTo>
                    <a:pt x="13123038" y="1751838"/>
                  </a:lnTo>
                  <a:cubicBezTo>
                    <a:pt x="13123038" y="1826006"/>
                    <a:pt x="13062586" y="1885950"/>
                    <a:pt x="12988163" y="1885950"/>
                  </a:cubicBezTo>
                  <a:lnTo>
                    <a:pt x="12988163" y="1879600"/>
                  </a:lnTo>
                  <a:lnTo>
                    <a:pt x="12988163" y="1885950"/>
                  </a:lnTo>
                  <a:lnTo>
                    <a:pt x="134874" y="1885950"/>
                  </a:lnTo>
                  <a:lnTo>
                    <a:pt x="134874" y="1879600"/>
                  </a:lnTo>
                  <a:lnTo>
                    <a:pt x="134874" y="1885950"/>
                  </a:lnTo>
                  <a:cubicBezTo>
                    <a:pt x="60452" y="1885950"/>
                    <a:pt x="0" y="1825879"/>
                    <a:pt x="0" y="1751838"/>
                  </a:cubicBezTo>
                  <a:lnTo>
                    <a:pt x="0" y="134112"/>
                  </a:lnTo>
                  <a:lnTo>
                    <a:pt x="6350" y="134112"/>
                  </a:lnTo>
                  <a:lnTo>
                    <a:pt x="0" y="134112"/>
                  </a:lnTo>
                  <a:moveTo>
                    <a:pt x="12700" y="134112"/>
                  </a:moveTo>
                  <a:lnTo>
                    <a:pt x="12700" y="1751838"/>
                  </a:lnTo>
                  <a:lnTo>
                    <a:pt x="6350" y="1751838"/>
                  </a:lnTo>
                  <a:lnTo>
                    <a:pt x="12700" y="1751838"/>
                  </a:lnTo>
                  <a:cubicBezTo>
                    <a:pt x="12700" y="1818894"/>
                    <a:pt x="67310" y="1873250"/>
                    <a:pt x="134874" y="1873250"/>
                  </a:cubicBezTo>
                  <a:lnTo>
                    <a:pt x="12988163" y="1873250"/>
                  </a:lnTo>
                  <a:cubicBezTo>
                    <a:pt x="13055727" y="1873250"/>
                    <a:pt x="13110338" y="1818894"/>
                    <a:pt x="13110338" y="1751838"/>
                  </a:cubicBezTo>
                  <a:lnTo>
                    <a:pt x="13110338" y="134112"/>
                  </a:lnTo>
                  <a:cubicBezTo>
                    <a:pt x="13110338" y="67056"/>
                    <a:pt x="13055727" y="12700"/>
                    <a:pt x="12988163" y="12700"/>
                  </a:cubicBezTo>
                  <a:lnTo>
                    <a:pt x="134874" y="12700"/>
                  </a:lnTo>
                  <a:lnTo>
                    <a:pt x="134874" y="6350"/>
                  </a:lnTo>
                  <a:lnTo>
                    <a:pt x="134874" y="12700"/>
                  </a:lnTo>
                  <a:cubicBezTo>
                    <a:pt x="67310" y="12700"/>
                    <a:pt x="12700" y="67056"/>
                    <a:pt x="12700" y="134112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7656611" y="6614369"/>
            <a:ext cx="28575" cy="1243012"/>
            <a:chOff x="0" y="0"/>
            <a:chExt cx="38100" cy="16573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8100" cy="1657350"/>
            </a:xfrm>
            <a:custGeom>
              <a:avLst/>
              <a:gdLst/>
              <a:ahLst/>
              <a:cxnLst/>
              <a:rect r="r" b="b" t="t" l="l"/>
              <a:pathLst>
                <a:path h="1657350" w="38100">
                  <a:moveTo>
                    <a:pt x="0" y="0"/>
                  </a:moveTo>
                  <a:lnTo>
                    <a:pt x="38100" y="0"/>
                  </a:lnTo>
                  <a:lnTo>
                    <a:pt x="38100" y="1657350"/>
                  </a:lnTo>
                  <a:lnTo>
                    <a:pt x="0" y="1657350"/>
                  </a:lnTo>
                  <a:close/>
                </a:path>
              </a:pathLst>
            </a:custGeom>
            <a:solidFill>
              <a:srgbClr val="4950BC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747286" y="1028700"/>
            <a:ext cx="5674085" cy="3786506"/>
          </a:xfrm>
          <a:custGeom>
            <a:avLst/>
            <a:gdLst/>
            <a:ahLst/>
            <a:cxnLst/>
            <a:rect r="r" b="b" t="t" l="l"/>
            <a:pathLst>
              <a:path h="3786506" w="5674085">
                <a:moveTo>
                  <a:pt x="0" y="0"/>
                </a:moveTo>
                <a:lnTo>
                  <a:pt x="5674085" y="0"/>
                </a:lnTo>
                <a:lnTo>
                  <a:pt x="5674085" y="3786506"/>
                </a:lnTo>
                <a:lnTo>
                  <a:pt x="0" y="37865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47286" y="5283769"/>
            <a:ext cx="5674085" cy="3974531"/>
          </a:xfrm>
          <a:custGeom>
            <a:avLst/>
            <a:gdLst/>
            <a:ahLst/>
            <a:cxnLst/>
            <a:rect r="r" b="b" t="t" l="l"/>
            <a:pathLst>
              <a:path h="3974531" w="5674085">
                <a:moveTo>
                  <a:pt x="0" y="0"/>
                </a:moveTo>
                <a:lnTo>
                  <a:pt x="5674085" y="0"/>
                </a:lnTo>
                <a:lnTo>
                  <a:pt x="5674085" y="3974531"/>
                </a:lnTo>
                <a:lnTo>
                  <a:pt x="0" y="39745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5173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7656611" y="793105"/>
            <a:ext cx="9832776" cy="1408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b="true" sz="4437" u="sng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Empowering Township Entrepreneurs Through Innovation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894290" y="2808535"/>
            <a:ext cx="3422897" cy="446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8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Production Ready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894290" y="3306515"/>
            <a:ext cx="4326880" cy="1289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5"/>
              </a:lnSpc>
            </a:pPr>
            <a:r>
              <a:rPr lang="en-US" sz="21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Secure, fast, and user-friendly system validated through comprehensive testing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924681" y="2808535"/>
            <a:ext cx="3422898" cy="446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8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Scalable Impact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924681" y="3306515"/>
            <a:ext cx="4327029" cy="1208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4"/>
              </a:lnSpc>
            </a:pPr>
            <a:r>
              <a:rPr lang="en-US" sz="20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Real solutions for regulating 150,000+ township businesses across South Africa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685186" y="5047655"/>
            <a:ext cx="3422897" cy="446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8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Social Innovation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670899" y="5523161"/>
            <a:ext cx="9357420" cy="893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6"/>
              </a:lnSpc>
            </a:pPr>
            <a:r>
              <a:rPr lang="en-US" sz="22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Bridging digital gaps while ensuring fairness, transparency, and consumer safety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998768" y="6785222"/>
            <a:ext cx="9490621" cy="1208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4"/>
              </a:lnSpc>
            </a:pPr>
            <a:r>
              <a:rPr lang="en-US" sz="2049" i="true">
                <a:solidFill>
                  <a:srgbClr val="272525"/>
                </a:solidFill>
                <a:latin typeface="Inter Italics"/>
                <a:ea typeface="Inter Italics"/>
                <a:cs typeface="Inter Italics"/>
                <a:sym typeface="Inter Italics"/>
              </a:rPr>
              <a:t>"Together, we bridge the digital divide in informal business governance—empowering entrepreneurs while ensuring compliance and consumer safety."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656611" y="8037760"/>
            <a:ext cx="9832776" cy="441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WSU -THE GENESIS | October 2025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656611" y="8649741"/>
            <a:ext cx="9832776" cy="85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5"/>
              </a:lnSpc>
            </a:pPr>
            <a:r>
              <a:rPr lang="en-US" sz="21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This project embodies innovation, social impact, and sustainable development for South Africa's township economies.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C0DF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95098"/>
            <a:ext cx="3718750" cy="4114800"/>
          </a:xfrm>
          <a:custGeom>
            <a:avLst/>
            <a:gdLst/>
            <a:ahLst/>
            <a:cxnLst/>
            <a:rect r="r" b="b" t="t" l="l"/>
            <a:pathLst>
              <a:path h="4114800" w="3718750">
                <a:moveTo>
                  <a:pt x="0" y="0"/>
                </a:moveTo>
                <a:lnTo>
                  <a:pt x="3718750" y="0"/>
                </a:lnTo>
                <a:lnTo>
                  <a:pt x="37187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4412460" y="5982105"/>
            <a:ext cx="3718751" cy="4114800"/>
          </a:xfrm>
          <a:custGeom>
            <a:avLst/>
            <a:gdLst/>
            <a:ahLst/>
            <a:cxnLst/>
            <a:rect r="r" b="b" t="t" l="l"/>
            <a:pathLst>
              <a:path h="4114800" w="3718751">
                <a:moveTo>
                  <a:pt x="0" y="0"/>
                </a:moveTo>
                <a:lnTo>
                  <a:pt x="3718750" y="0"/>
                </a:lnTo>
                <a:lnTo>
                  <a:pt x="37187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539976" y="-1195146"/>
            <a:ext cx="3086100" cy="5942724"/>
            <a:chOff x="0" y="0"/>
            <a:chExt cx="635000" cy="12227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" cy="1222783"/>
            </a:xfrm>
            <a:custGeom>
              <a:avLst/>
              <a:gdLst/>
              <a:ahLst/>
              <a:cxnLst/>
              <a:rect r="r" b="b" t="t" l="l"/>
              <a:pathLst>
                <a:path h="1222783" w="635000">
                  <a:moveTo>
                    <a:pt x="48997" y="0"/>
                  </a:moveTo>
                  <a:lnTo>
                    <a:pt x="586003" y="0"/>
                  </a:lnTo>
                  <a:cubicBezTo>
                    <a:pt x="598998" y="0"/>
                    <a:pt x="611460" y="5162"/>
                    <a:pt x="620649" y="14351"/>
                  </a:cubicBezTo>
                  <a:cubicBezTo>
                    <a:pt x="629838" y="23540"/>
                    <a:pt x="635000" y="36002"/>
                    <a:pt x="635000" y="48997"/>
                  </a:cubicBezTo>
                  <a:lnTo>
                    <a:pt x="635000" y="1173786"/>
                  </a:lnTo>
                  <a:cubicBezTo>
                    <a:pt x="635000" y="1200846"/>
                    <a:pt x="613063" y="1222783"/>
                    <a:pt x="586003" y="1222783"/>
                  </a:cubicBezTo>
                  <a:lnTo>
                    <a:pt x="48997" y="1222783"/>
                  </a:lnTo>
                  <a:cubicBezTo>
                    <a:pt x="36002" y="1222783"/>
                    <a:pt x="23540" y="1217620"/>
                    <a:pt x="14351" y="1208432"/>
                  </a:cubicBezTo>
                  <a:cubicBezTo>
                    <a:pt x="5162" y="1199243"/>
                    <a:pt x="0" y="1186780"/>
                    <a:pt x="0" y="1173786"/>
                  </a:cubicBezTo>
                  <a:lnTo>
                    <a:pt x="0" y="48997"/>
                  </a:lnTo>
                  <a:cubicBezTo>
                    <a:pt x="0" y="36002"/>
                    <a:pt x="5162" y="23540"/>
                    <a:pt x="14351" y="14351"/>
                  </a:cubicBezTo>
                  <a:cubicBezTo>
                    <a:pt x="23540" y="5162"/>
                    <a:pt x="36002" y="0"/>
                    <a:pt x="4899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635000" cy="1241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270897" y="4614227"/>
            <a:ext cx="6102608" cy="1217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63"/>
              </a:lnSpc>
            </a:pPr>
            <a:r>
              <a:rPr lang="en-US" b="true" sz="7116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 !!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-2057400" y="5686748"/>
            <a:ext cx="3086100" cy="5942724"/>
            <a:chOff x="0" y="0"/>
            <a:chExt cx="635000" cy="122278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" cy="1222783"/>
            </a:xfrm>
            <a:custGeom>
              <a:avLst/>
              <a:gdLst/>
              <a:ahLst/>
              <a:cxnLst/>
              <a:rect r="r" b="b" t="t" l="l"/>
              <a:pathLst>
                <a:path h="1222783" w="635000">
                  <a:moveTo>
                    <a:pt x="48997" y="0"/>
                  </a:moveTo>
                  <a:lnTo>
                    <a:pt x="586003" y="0"/>
                  </a:lnTo>
                  <a:cubicBezTo>
                    <a:pt x="598998" y="0"/>
                    <a:pt x="611460" y="5162"/>
                    <a:pt x="620649" y="14351"/>
                  </a:cubicBezTo>
                  <a:cubicBezTo>
                    <a:pt x="629838" y="23540"/>
                    <a:pt x="635000" y="36002"/>
                    <a:pt x="635000" y="48997"/>
                  </a:cubicBezTo>
                  <a:lnTo>
                    <a:pt x="635000" y="1173786"/>
                  </a:lnTo>
                  <a:cubicBezTo>
                    <a:pt x="635000" y="1200846"/>
                    <a:pt x="613063" y="1222783"/>
                    <a:pt x="586003" y="1222783"/>
                  </a:cubicBezTo>
                  <a:lnTo>
                    <a:pt x="48997" y="1222783"/>
                  </a:lnTo>
                  <a:cubicBezTo>
                    <a:pt x="36002" y="1222783"/>
                    <a:pt x="23540" y="1217620"/>
                    <a:pt x="14351" y="1208432"/>
                  </a:cubicBezTo>
                  <a:cubicBezTo>
                    <a:pt x="5162" y="1199243"/>
                    <a:pt x="0" y="1186780"/>
                    <a:pt x="0" y="1173786"/>
                  </a:cubicBezTo>
                  <a:lnTo>
                    <a:pt x="0" y="48997"/>
                  </a:lnTo>
                  <a:cubicBezTo>
                    <a:pt x="0" y="36002"/>
                    <a:pt x="5162" y="23540"/>
                    <a:pt x="14351" y="14351"/>
                  </a:cubicBezTo>
                  <a:cubicBezTo>
                    <a:pt x="23540" y="5162"/>
                    <a:pt x="36002" y="0"/>
                    <a:pt x="4899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635000" cy="1241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75" y="-290215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6" id="6"/>
          <p:cNvGrpSpPr/>
          <p:nvPr/>
        </p:nvGrpSpPr>
        <p:grpSpPr>
          <a:xfrm rot="0">
            <a:off x="536228" y="10615910"/>
            <a:ext cx="5641776" cy="1537097"/>
            <a:chOff x="0" y="0"/>
            <a:chExt cx="7522368" cy="20494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" y="6350"/>
              <a:ext cx="7509763" cy="2036826"/>
            </a:xfrm>
            <a:custGeom>
              <a:avLst/>
              <a:gdLst/>
              <a:ahLst/>
              <a:cxnLst/>
              <a:rect r="r" b="b" t="t" l="l"/>
              <a:pathLst>
                <a:path h="2036826" w="7509763">
                  <a:moveTo>
                    <a:pt x="0" y="86614"/>
                  </a:moveTo>
                  <a:cubicBezTo>
                    <a:pt x="0" y="38735"/>
                    <a:pt x="38989" y="0"/>
                    <a:pt x="86995" y="0"/>
                  </a:cubicBezTo>
                  <a:lnTo>
                    <a:pt x="7422769" y="0"/>
                  </a:lnTo>
                  <a:cubicBezTo>
                    <a:pt x="7470775" y="0"/>
                    <a:pt x="7509763" y="38735"/>
                    <a:pt x="7509763" y="86614"/>
                  </a:cubicBezTo>
                  <a:lnTo>
                    <a:pt x="7509763" y="1950212"/>
                  </a:lnTo>
                  <a:cubicBezTo>
                    <a:pt x="7509763" y="1997964"/>
                    <a:pt x="7470775" y="2036826"/>
                    <a:pt x="7422769" y="2036826"/>
                  </a:cubicBezTo>
                  <a:lnTo>
                    <a:pt x="86995" y="2036826"/>
                  </a:lnTo>
                  <a:cubicBezTo>
                    <a:pt x="38989" y="2036826"/>
                    <a:pt x="0" y="1998091"/>
                    <a:pt x="0" y="1950212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522463" cy="2049526"/>
            </a:xfrm>
            <a:custGeom>
              <a:avLst/>
              <a:gdLst/>
              <a:ahLst/>
              <a:cxnLst/>
              <a:rect r="r" b="b" t="t" l="l"/>
              <a:pathLst>
                <a:path h="2049526" w="7522463">
                  <a:moveTo>
                    <a:pt x="0" y="92964"/>
                  </a:moveTo>
                  <a:cubicBezTo>
                    <a:pt x="0" y="41529"/>
                    <a:pt x="41783" y="0"/>
                    <a:pt x="93345" y="0"/>
                  </a:cubicBezTo>
                  <a:lnTo>
                    <a:pt x="7429119" y="0"/>
                  </a:lnTo>
                  <a:lnTo>
                    <a:pt x="7429119" y="6350"/>
                  </a:lnTo>
                  <a:lnTo>
                    <a:pt x="7429119" y="0"/>
                  </a:lnTo>
                  <a:cubicBezTo>
                    <a:pt x="7480681" y="0"/>
                    <a:pt x="7522463" y="41529"/>
                    <a:pt x="7522463" y="92964"/>
                  </a:cubicBezTo>
                  <a:lnTo>
                    <a:pt x="7516113" y="92964"/>
                  </a:lnTo>
                  <a:lnTo>
                    <a:pt x="7522463" y="92964"/>
                  </a:lnTo>
                  <a:lnTo>
                    <a:pt x="7522463" y="1956562"/>
                  </a:lnTo>
                  <a:lnTo>
                    <a:pt x="7516113" y="1956562"/>
                  </a:lnTo>
                  <a:lnTo>
                    <a:pt x="7522463" y="1956562"/>
                  </a:lnTo>
                  <a:cubicBezTo>
                    <a:pt x="7522463" y="2007870"/>
                    <a:pt x="7480681" y="2049526"/>
                    <a:pt x="7429119" y="2049526"/>
                  </a:cubicBezTo>
                  <a:lnTo>
                    <a:pt x="7429119" y="2043176"/>
                  </a:lnTo>
                  <a:lnTo>
                    <a:pt x="7429119" y="2049526"/>
                  </a:lnTo>
                  <a:lnTo>
                    <a:pt x="93345" y="2049526"/>
                  </a:lnTo>
                  <a:lnTo>
                    <a:pt x="93345" y="2043176"/>
                  </a:lnTo>
                  <a:lnTo>
                    <a:pt x="93345" y="2049526"/>
                  </a:lnTo>
                  <a:cubicBezTo>
                    <a:pt x="41783" y="2049526"/>
                    <a:pt x="0" y="2007997"/>
                    <a:pt x="0" y="1956562"/>
                  </a:cubicBezTo>
                  <a:lnTo>
                    <a:pt x="0" y="92964"/>
                  </a:lnTo>
                  <a:lnTo>
                    <a:pt x="6350" y="92964"/>
                  </a:lnTo>
                  <a:lnTo>
                    <a:pt x="0" y="92964"/>
                  </a:lnTo>
                  <a:moveTo>
                    <a:pt x="12700" y="92964"/>
                  </a:moveTo>
                  <a:lnTo>
                    <a:pt x="12700" y="1956562"/>
                  </a:lnTo>
                  <a:lnTo>
                    <a:pt x="6350" y="1956562"/>
                  </a:lnTo>
                  <a:lnTo>
                    <a:pt x="12700" y="1956562"/>
                  </a:lnTo>
                  <a:cubicBezTo>
                    <a:pt x="12700" y="2000885"/>
                    <a:pt x="48768" y="2036826"/>
                    <a:pt x="93345" y="2036826"/>
                  </a:cubicBezTo>
                  <a:lnTo>
                    <a:pt x="7429119" y="2036826"/>
                  </a:lnTo>
                  <a:cubicBezTo>
                    <a:pt x="7473696" y="2036826"/>
                    <a:pt x="7509763" y="2000885"/>
                    <a:pt x="7509763" y="1956562"/>
                  </a:cubicBezTo>
                  <a:lnTo>
                    <a:pt x="7509763" y="92964"/>
                  </a:lnTo>
                  <a:cubicBezTo>
                    <a:pt x="7509763" y="48641"/>
                    <a:pt x="7473696" y="12700"/>
                    <a:pt x="7429119" y="12700"/>
                  </a:cubicBezTo>
                  <a:lnTo>
                    <a:pt x="93345" y="12700"/>
                  </a:lnTo>
                  <a:lnTo>
                    <a:pt x="93345" y="6350"/>
                  </a:lnTo>
                  <a:lnTo>
                    <a:pt x="93345" y="12700"/>
                  </a:lnTo>
                  <a:cubicBezTo>
                    <a:pt x="48768" y="12700"/>
                    <a:pt x="12700" y="48641"/>
                    <a:pt x="12700" y="92964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704999" y="10784681"/>
            <a:ext cx="463600" cy="463600"/>
            <a:chOff x="0" y="0"/>
            <a:chExt cx="618133" cy="6181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18109" cy="618109"/>
            </a:xfrm>
            <a:custGeom>
              <a:avLst/>
              <a:gdLst/>
              <a:ahLst/>
              <a:cxnLst/>
              <a:rect r="r" b="b" t="t" l="l"/>
              <a:pathLst>
                <a:path h="618109" w="618109">
                  <a:moveTo>
                    <a:pt x="0" y="309118"/>
                  </a:moveTo>
                  <a:cubicBezTo>
                    <a:pt x="0" y="138430"/>
                    <a:pt x="138430" y="0"/>
                    <a:pt x="309118" y="0"/>
                  </a:cubicBezTo>
                  <a:cubicBezTo>
                    <a:pt x="479806" y="0"/>
                    <a:pt x="618109" y="138430"/>
                    <a:pt x="618109" y="309118"/>
                  </a:cubicBezTo>
                  <a:cubicBezTo>
                    <a:pt x="618109" y="479806"/>
                    <a:pt x="479806" y="618109"/>
                    <a:pt x="309118" y="618109"/>
                  </a:cubicBezTo>
                  <a:cubicBezTo>
                    <a:pt x="138430" y="618109"/>
                    <a:pt x="0" y="479806"/>
                    <a:pt x="0" y="309118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sp>
        <p:nvSpPr>
          <p:cNvPr name="Freeform 11" id="11" descr="preencoded.png"/>
          <p:cNvSpPr/>
          <p:nvPr/>
        </p:nvSpPr>
        <p:spPr>
          <a:xfrm flipH="false" flipV="false" rot="0">
            <a:off x="832396" y="10912079"/>
            <a:ext cx="208658" cy="208658"/>
          </a:xfrm>
          <a:custGeom>
            <a:avLst/>
            <a:gdLst/>
            <a:ahLst/>
            <a:cxnLst/>
            <a:rect r="r" b="b" t="t" l="l"/>
            <a:pathLst>
              <a:path h="208658" w="208658">
                <a:moveTo>
                  <a:pt x="0" y="0"/>
                </a:moveTo>
                <a:lnTo>
                  <a:pt x="208658" y="0"/>
                </a:lnTo>
                <a:lnTo>
                  <a:pt x="208658" y="208657"/>
                </a:lnTo>
                <a:lnTo>
                  <a:pt x="0" y="2086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11363" r="0" b="-11363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6322962" y="10615910"/>
            <a:ext cx="5641925" cy="1537097"/>
            <a:chOff x="0" y="0"/>
            <a:chExt cx="7522567" cy="204946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7509890" cy="2036826"/>
            </a:xfrm>
            <a:custGeom>
              <a:avLst/>
              <a:gdLst/>
              <a:ahLst/>
              <a:cxnLst/>
              <a:rect r="r" b="b" t="t" l="l"/>
              <a:pathLst>
                <a:path h="2036826" w="7509890">
                  <a:moveTo>
                    <a:pt x="0" y="86614"/>
                  </a:moveTo>
                  <a:cubicBezTo>
                    <a:pt x="0" y="38735"/>
                    <a:pt x="38989" y="0"/>
                    <a:pt x="86995" y="0"/>
                  </a:cubicBezTo>
                  <a:lnTo>
                    <a:pt x="7422896" y="0"/>
                  </a:lnTo>
                  <a:cubicBezTo>
                    <a:pt x="7470902" y="0"/>
                    <a:pt x="7509890" y="38735"/>
                    <a:pt x="7509890" y="86614"/>
                  </a:cubicBezTo>
                  <a:lnTo>
                    <a:pt x="7509890" y="1950212"/>
                  </a:lnTo>
                  <a:cubicBezTo>
                    <a:pt x="7509890" y="1997964"/>
                    <a:pt x="7470902" y="2036826"/>
                    <a:pt x="7422896" y="2036826"/>
                  </a:cubicBezTo>
                  <a:lnTo>
                    <a:pt x="86995" y="2036826"/>
                  </a:lnTo>
                  <a:cubicBezTo>
                    <a:pt x="38989" y="2036826"/>
                    <a:pt x="0" y="1998091"/>
                    <a:pt x="0" y="1950212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522590" cy="2049526"/>
            </a:xfrm>
            <a:custGeom>
              <a:avLst/>
              <a:gdLst/>
              <a:ahLst/>
              <a:cxnLst/>
              <a:rect r="r" b="b" t="t" l="l"/>
              <a:pathLst>
                <a:path h="2049526" w="7522590">
                  <a:moveTo>
                    <a:pt x="0" y="92964"/>
                  </a:moveTo>
                  <a:cubicBezTo>
                    <a:pt x="0" y="41529"/>
                    <a:pt x="41783" y="0"/>
                    <a:pt x="93345" y="0"/>
                  </a:cubicBezTo>
                  <a:lnTo>
                    <a:pt x="7429246" y="0"/>
                  </a:lnTo>
                  <a:lnTo>
                    <a:pt x="7429246" y="6350"/>
                  </a:lnTo>
                  <a:lnTo>
                    <a:pt x="7429246" y="0"/>
                  </a:lnTo>
                  <a:cubicBezTo>
                    <a:pt x="7480808" y="0"/>
                    <a:pt x="7522590" y="41529"/>
                    <a:pt x="7522590" y="92964"/>
                  </a:cubicBezTo>
                  <a:lnTo>
                    <a:pt x="7516240" y="92964"/>
                  </a:lnTo>
                  <a:lnTo>
                    <a:pt x="7522590" y="92964"/>
                  </a:lnTo>
                  <a:lnTo>
                    <a:pt x="7522590" y="1956562"/>
                  </a:lnTo>
                  <a:lnTo>
                    <a:pt x="7516240" y="1956562"/>
                  </a:lnTo>
                  <a:lnTo>
                    <a:pt x="7522590" y="1956562"/>
                  </a:lnTo>
                  <a:cubicBezTo>
                    <a:pt x="7522590" y="2007870"/>
                    <a:pt x="7480808" y="2049526"/>
                    <a:pt x="7429246" y="2049526"/>
                  </a:cubicBezTo>
                  <a:lnTo>
                    <a:pt x="7429246" y="2043176"/>
                  </a:lnTo>
                  <a:lnTo>
                    <a:pt x="7429246" y="2049526"/>
                  </a:lnTo>
                  <a:lnTo>
                    <a:pt x="93345" y="2049526"/>
                  </a:lnTo>
                  <a:lnTo>
                    <a:pt x="93345" y="2043176"/>
                  </a:lnTo>
                  <a:lnTo>
                    <a:pt x="93345" y="2049526"/>
                  </a:lnTo>
                  <a:cubicBezTo>
                    <a:pt x="41783" y="2049526"/>
                    <a:pt x="0" y="2007997"/>
                    <a:pt x="0" y="1956562"/>
                  </a:cubicBezTo>
                  <a:lnTo>
                    <a:pt x="0" y="92964"/>
                  </a:lnTo>
                  <a:lnTo>
                    <a:pt x="6350" y="92964"/>
                  </a:lnTo>
                  <a:lnTo>
                    <a:pt x="0" y="92964"/>
                  </a:lnTo>
                  <a:moveTo>
                    <a:pt x="12700" y="92964"/>
                  </a:moveTo>
                  <a:lnTo>
                    <a:pt x="12700" y="1956562"/>
                  </a:lnTo>
                  <a:lnTo>
                    <a:pt x="6350" y="1956562"/>
                  </a:lnTo>
                  <a:lnTo>
                    <a:pt x="12700" y="1956562"/>
                  </a:lnTo>
                  <a:cubicBezTo>
                    <a:pt x="12700" y="2000885"/>
                    <a:pt x="48768" y="2036826"/>
                    <a:pt x="93345" y="2036826"/>
                  </a:cubicBezTo>
                  <a:lnTo>
                    <a:pt x="7429246" y="2036826"/>
                  </a:lnTo>
                  <a:cubicBezTo>
                    <a:pt x="7473823" y="2036826"/>
                    <a:pt x="7509890" y="2000885"/>
                    <a:pt x="7509890" y="1956562"/>
                  </a:cubicBezTo>
                  <a:lnTo>
                    <a:pt x="7509890" y="92964"/>
                  </a:lnTo>
                  <a:cubicBezTo>
                    <a:pt x="7509890" y="48641"/>
                    <a:pt x="7473823" y="12700"/>
                    <a:pt x="7429246" y="12700"/>
                  </a:cubicBezTo>
                  <a:lnTo>
                    <a:pt x="93345" y="12700"/>
                  </a:lnTo>
                  <a:lnTo>
                    <a:pt x="93345" y="6350"/>
                  </a:lnTo>
                  <a:lnTo>
                    <a:pt x="93345" y="12700"/>
                  </a:lnTo>
                  <a:cubicBezTo>
                    <a:pt x="48768" y="12700"/>
                    <a:pt x="12700" y="48641"/>
                    <a:pt x="12700" y="92964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6491734" y="10784681"/>
            <a:ext cx="463600" cy="463600"/>
            <a:chOff x="0" y="0"/>
            <a:chExt cx="618133" cy="61813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18109" cy="618109"/>
            </a:xfrm>
            <a:custGeom>
              <a:avLst/>
              <a:gdLst/>
              <a:ahLst/>
              <a:cxnLst/>
              <a:rect r="r" b="b" t="t" l="l"/>
              <a:pathLst>
                <a:path h="618109" w="618109">
                  <a:moveTo>
                    <a:pt x="0" y="309118"/>
                  </a:moveTo>
                  <a:cubicBezTo>
                    <a:pt x="0" y="138430"/>
                    <a:pt x="138430" y="0"/>
                    <a:pt x="309118" y="0"/>
                  </a:cubicBezTo>
                  <a:cubicBezTo>
                    <a:pt x="479806" y="0"/>
                    <a:pt x="618109" y="138430"/>
                    <a:pt x="618109" y="309118"/>
                  </a:cubicBezTo>
                  <a:cubicBezTo>
                    <a:pt x="618109" y="479806"/>
                    <a:pt x="479806" y="618109"/>
                    <a:pt x="309118" y="618109"/>
                  </a:cubicBezTo>
                  <a:cubicBezTo>
                    <a:pt x="138430" y="618109"/>
                    <a:pt x="0" y="479806"/>
                    <a:pt x="0" y="309118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sp>
        <p:nvSpPr>
          <p:cNvPr name="Freeform 17" id="17" descr="preencoded.png"/>
          <p:cNvSpPr/>
          <p:nvPr/>
        </p:nvSpPr>
        <p:spPr>
          <a:xfrm flipH="false" flipV="false" rot="0">
            <a:off x="6619131" y="10912079"/>
            <a:ext cx="208657" cy="208658"/>
          </a:xfrm>
          <a:custGeom>
            <a:avLst/>
            <a:gdLst/>
            <a:ahLst/>
            <a:cxnLst/>
            <a:rect r="r" b="b" t="t" l="l"/>
            <a:pathLst>
              <a:path h="208658" w="208657">
                <a:moveTo>
                  <a:pt x="0" y="0"/>
                </a:moveTo>
                <a:lnTo>
                  <a:pt x="208658" y="0"/>
                </a:lnTo>
                <a:lnTo>
                  <a:pt x="208658" y="208657"/>
                </a:lnTo>
                <a:lnTo>
                  <a:pt x="0" y="2086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272" t="0" r="-2272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2109846" y="10615910"/>
            <a:ext cx="5641776" cy="1537097"/>
            <a:chOff x="0" y="0"/>
            <a:chExt cx="7522368" cy="204946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7509763" cy="2036826"/>
            </a:xfrm>
            <a:custGeom>
              <a:avLst/>
              <a:gdLst/>
              <a:ahLst/>
              <a:cxnLst/>
              <a:rect r="r" b="b" t="t" l="l"/>
              <a:pathLst>
                <a:path h="2036826" w="7509763">
                  <a:moveTo>
                    <a:pt x="0" y="86614"/>
                  </a:moveTo>
                  <a:cubicBezTo>
                    <a:pt x="0" y="38735"/>
                    <a:pt x="38989" y="0"/>
                    <a:pt x="86995" y="0"/>
                  </a:cubicBezTo>
                  <a:lnTo>
                    <a:pt x="7422769" y="0"/>
                  </a:lnTo>
                  <a:cubicBezTo>
                    <a:pt x="7470775" y="0"/>
                    <a:pt x="7509763" y="38735"/>
                    <a:pt x="7509763" y="86614"/>
                  </a:cubicBezTo>
                  <a:lnTo>
                    <a:pt x="7509763" y="1950212"/>
                  </a:lnTo>
                  <a:cubicBezTo>
                    <a:pt x="7509763" y="1997964"/>
                    <a:pt x="7470775" y="2036826"/>
                    <a:pt x="7422769" y="2036826"/>
                  </a:cubicBezTo>
                  <a:lnTo>
                    <a:pt x="86995" y="2036826"/>
                  </a:lnTo>
                  <a:cubicBezTo>
                    <a:pt x="38989" y="2036826"/>
                    <a:pt x="0" y="1998091"/>
                    <a:pt x="0" y="1950212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522463" cy="2049526"/>
            </a:xfrm>
            <a:custGeom>
              <a:avLst/>
              <a:gdLst/>
              <a:ahLst/>
              <a:cxnLst/>
              <a:rect r="r" b="b" t="t" l="l"/>
              <a:pathLst>
                <a:path h="2049526" w="7522463">
                  <a:moveTo>
                    <a:pt x="0" y="92964"/>
                  </a:moveTo>
                  <a:cubicBezTo>
                    <a:pt x="0" y="41529"/>
                    <a:pt x="41783" y="0"/>
                    <a:pt x="93345" y="0"/>
                  </a:cubicBezTo>
                  <a:lnTo>
                    <a:pt x="7429119" y="0"/>
                  </a:lnTo>
                  <a:lnTo>
                    <a:pt x="7429119" y="6350"/>
                  </a:lnTo>
                  <a:lnTo>
                    <a:pt x="7429119" y="0"/>
                  </a:lnTo>
                  <a:cubicBezTo>
                    <a:pt x="7480681" y="0"/>
                    <a:pt x="7522463" y="41529"/>
                    <a:pt x="7522463" y="92964"/>
                  </a:cubicBezTo>
                  <a:lnTo>
                    <a:pt x="7516113" y="92964"/>
                  </a:lnTo>
                  <a:lnTo>
                    <a:pt x="7522463" y="92964"/>
                  </a:lnTo>
                  <a:lnTo>
                    <a:pt x="7522463" y="1956562"/>
                  </a:lnTo>
                  <a:lnTo>
                    <a:pt x="7516113" y="1956562"/>
                  </a:lnTo>
                  <a:lnTo>
                    <a:pt x="7522463" y="1956562"/>
                  </a:lnTo>
                  <a:cubicBezTo>
                    <a:pt x="7522463" y="2007870"/>
                    <a:pt x="7480681" y="2049526"/>
                    <a:pt x="7429119" y="2049526"/>
                  </a:cubicBezTo>
                  <a:lnTo>
                    <a:pt x="7429119" y="2043176"/>
                  </a:lnTo>
                  <a:lnTo>
                    <a:pt x="7429119" y="2049526"/>
                  </a:lnTo>
                  <a:lnTo>
                    <a:pt x="93345" y="2049526"/>
                  </a:lnTo>
                  <a:lnTo>
                    <a:pt x="93345" y="2043176"/>
                  </a:lnTo>
                  <a:lnTo>
                    <a:pt x="93345" y="2049526"/>
                  </a:lnTo>
                  <a:cubicBezTo>
                    <a:pt x="41783" y="2049526"/>
                    <a:pt x="0" y="2007997"/>
                    <a:pt x="0" y="1956562"/>
                  </a:cubicBezTo>
                  <a:lnTo>
                    <a:pt x="0" y="92964"/>
                  </a:lnTo>
                  <a:lnTo>
                    <a:pt x="6350" y="92964"/>
                  </a:lnTo>
                  <a:lnTo>
                    <a:pt x="0" y="92964"/>
                  </a:lnTo>
                  <a:moveTo>
                    <a:pt x="12700" y="92964"/>
                  </a:moveTo>
                  <a:lnTo>
                    <a:pt x="12700" y="1956562"/>
                  </a:lnTo>
                  <a:lnTo>
                    <a:pt x="6350" y="1956562"/>
                  </a:lnTo>
                  <a:lnTo>
                    <a:pt x="12700" y="1956562"/>
                  </a:lnTo>
                  <a:cubicBezTo>
                    <a:pt x="12700" y="2000885"/>
                    <a:pt x="48768" y="2036826"/>
                    <a:pt x="93345" y="2036826"/>
                  </a:cubicBezTo>
                  <a:lnTo>
                    <a:pt x="7429119" y="2036826"/>
                  </a:lnTo>
                  <a:cubicBezTo>
                    <a:pt x="7473696" y="2036826"/>
                    <a:pt x="7509763" y="2000885"/>
                    <a:pt x="7509763" y="1956562"/>
                  </a:cubicBezTo>
                  <a:lnTo>
                    <a:pt x="7509763" y="92964"/>
                  </a:lnTo>
                  <a:cubicBezTo>
                    <a:pt x="7509763" y="48641"/>
                    <a:pt x="7473696" y="12700"/>
                    <a:pt x="7429119" y="12700"/>
                  </a:cubicBezTo>
                  <a:lnTo>
                    <a:pt x="93345" y="12700"/>
                  </a:lnTo>
                  <a:lnTo>
                    <a:pt x="93345" y="6350"/>
                  </a:lnTo>
                  <a:lnTo>
                    <a:pt x="93345" y="12700"/>
                  </a:lnTo>
                  <a:cubicBezTo>
                    <a:pt x="48768" y="12700"/>
                    <a:pt x="12700" y="48641"/>
                    <a:pt x="12700" y="92964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2278617" y="10784681"/>
            <a:ext cx="463600" cy="463600"/>
            <a:chOff x="0" y="0"/>
            <a:chExt cx="618133" cy="61813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18109" cy="618109"/>
            </a:xfrm>
            <a:custGeom>
              <a:avLst/>
              <a:gdLst/>
              <a:ahLst/>
              <a:cxnLst/>
              <a:rect r="r" b="b" t="t" l="l"/>
              <a:pathLst>
                <a:path h="618109" w="618109">
                  <a:moveTo>
                    <a:pt x="0" y="309118"/>
                  </a:moveTo>
                  <a:cubicBezTo>
                    <a:pt x="0" y="138430"/>
                    <a:pt x="138430" y="0"/>
                    <a:pt x="309118" y="0"/>
                  </a:cubicBezTo>
                  <a:cubicBezTo>
                    <a:pt x="479806" y="0"/>
                    <a:pt x="618109" y="138430"/>
                    <a:pt x="618109" y="309118"/>
                  </a:cubicBezTo>
                  <a:cubicBezTo>
                    <a:pt x="618109" y="479806"/>
                    <a:pt x="479806" y="618109"/>
                    <a:pt x="309118" y="618109"/>
                  </a:cubicBezTo>
                  <a:cubicBezTo>
                    <a:pt x="138430" y="618109"/>
                    <a:pt x="0" y="479806"/>
                    <a:pt x="0" y="309118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sp>
        <p:nvSpPr>
          <p:cNvPr name="Freeform 23" id="23" descr="preencoded.png"/>
          <p:cNvSpPr/>
          <p:nvPr/>
        </p:nvSpPr>
        <p:spPr>
          <a:xfrm flipH="false" flipV="false" rot="0">
            <a:off x="12406015" y="10912079"/>
            <a:ext cx="208658" cy="208658"/>
          </a:xfrm>
          <a:custGeom>
            <a:avLst/>
            <a:gdLst/>
            <a:ahLst/>
            <a:cxnLst/>
            <a:rect r="r" b="b" t="t" l="l"/>
            <a:pathLst>
              <a:path h="208658" w="208658">
                <a:moveTo>
                  <a:pt x="0" y="0"/>
                </a:moveTo>
                <a:lnTo>
                  <a:pt x="208657" y="0"/>
                </a:lnTo>
                <a:lnTo>
                  <a:pt x="208657" y="208657"/>
                </a:lnTo>
                <a:lnTo>
                  <a:pt x="0" y="2086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363" r="0" b="-11363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9143925" y="1834803"/>
            <a:ext cx="8743198" cy="6183743"/>
          </a:xfrm>
          <a:custGeom>
            <a:avLst/>
            <a:gdLst/>
            <a:ahLst/>
            <a:cxnLst/>
            <a:rect r="r" b="b" t="t" l="l"/>
            <a:pathLst>
              <a:path h="6183743" w="8743198">
                <a:moveTo>
                  <a:pt x="0" y="0"/>
                </a:moveTo>
                <a:lnTo>
                  <a:pt x="8743198" y="0"/>
                </a:lnTo>
                <a:lnTo>
                  <a:pt x="8743198" y="6183743"/>
                </a:lnTo>
                <a:lnTo>
                  <a:pt x="0" y="618374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791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-75" y="8437364"/>
            <a:ext cx="20215853" cy="3086100"/>
            <a:chOff x="0" y="0"/>
            <a:chExt cx="532434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324340" cy="812800"/>
            </a:xfrm>
            <a:custGeom>
              <a:avLst/>
              <a:gdLst/>
              <a:ahLst/>
              <a:cxnLst/>
              <a:rect r="r" b="b" t="t" l="l"/>
              <a:pathLst>
                <a:path h="812800" w="5324340">
                  <a:moveTo>
                    <a:pt x="5324340" y="406400"/>
                  </a:moveTo>
                  <a:lnTo>
                    <a:pt x="4917940" y="0"/>
                  </a:lnTo>
                  <a:lnTo>
                    <a:pt x="491794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917940" y="609600"/>
                  </a:lnTo>
                  <a:lnTo>
                    <a:pt x="4917940" y="812800"/>
                  </a:lnTo>
                  <a:lnTo>
                    <a:pt x="5324340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127000"/>
              <a:ext cx="5222740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4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636686" y="328225"/>
            <a:ext cx="7896522" cy="84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98"/>
              </a:lnSpc>
            </a:pPr>
            <a:r>
              <a:rPr lang="en-US" b="true" sz="5358" u="sng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PROBLEM STATEMENT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75182" y="2203630"/>
            <a:ext cx="8400752" cy="502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30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-The Regulatory Gap in Township Commerce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27298" y="3431976"/>
            <a:ext cx="7896522" cy="1758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0"/>
              </a:lnSpc>
            </a:pPr>
            <a:r>
              <a:rPr lang="en-US" sz="22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South Africa's </a:t>
            </a:r>
            <a:r>
              <a:rPr lang="en-US" sz="2225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150,000 spaza shops</a:t>
            </a:r>
            <a:r>
              <a:rPr lang="en-US" sz="22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form a vital economic backbone, contributing </a:t>
            </a:r>
            <a:r>
              <a:rPr lang="en-US" sz="2225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hundreds of billions of rand annually</a:t>
            </a:r>
            <a:r>
              <a:rPr lang="en-US" sz="22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to the informal economy. Yet this thriving sector operates without centralized oversight.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27298" y="5570364"/>
            <a:ext cx="8616702" cy="288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5"/>
              </a:lnSpc>
            </a:pPr>
            <a:r>
              <a:rPr lang="en-US" sz="2388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current system creates serious challenges:</a:t>
            </a:r>
          </a:p>
          <a:p>
            <a:pPr algn="l">
              <a:lnSpc>
                <a:spcPts val="3896"/>
              </a:lnSpc>
            </a:pPr>
            <a:r>
              <a:rPr lang="en-US" sz="2388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CIPC handles initial registration but provides no ongoing compliance monitoring. This gap enables unfair competition, exposes consumers to counterfeit and expired goods, and limits government visibility into township commerce.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04999" y="11393240"/>
            <a:ext cx="3018532" cy="250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50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Registration Without Monitoring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04999" y="11679734"/>
            <a:ext cx="5304235" cy="304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CIPC registers businesses but tracks no compliance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491734" y="11393240"/>
            <a:ext cx="1932086" cy="250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50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Unfair Competition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491734" y="11679734"/>
            <a:ext cx="5304384" cy="304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No transparency between native and non-native owners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278617" y="11393240"/>
            <a:ext cx="1932086" cy="250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50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Consumer Risk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278617" y="11679734"/>
            <a:ext cx="5304235" cy="304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Counterfeit and expired goods threaten safety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00BF6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99654" y="600075"/>
            <a:ext cx="5711726" cy="703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b="true" sz="4437" u="sng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SOLUTION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9654" y="1405384"/>
            <a:ext cx="9830692" cy="1456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-A Digital Solution for Township Regulation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9654" y="3128219"/>
            <a:ext cx="10104997" cy="1203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5"/>
              </a:lnSpc>
            </a:pPr>
            <a:r>
              <a:rPr lang="en-US" sz="1798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</a:t>
            </a:r>
            <a:r>
              <a:rPr lang="en-US" sz="1798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Spaza Shop Regulatory Management System (SSRMS)</a:t>
            </a:r>
            <a:r>
              <a:rPr lang="en-US" sz="1798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provides a comprehensive digital platform that bridges the gap between business registration and daily compliance enforcement.</a:t>
            </a:r>
          </a:p>
        </p:txBody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799654" y="4558010"/>
            <a:ext cx="1142256" cy="1370707"/>
            <a:chOff x="0" y="0"/>
            <a:chExt cx="1523008" cy="1827610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1522984" cy="1827657"/>
            </a:xfrm>
            <a:custGeom>
              <a:avLst/>
              <a:gdLst/>
              <a:ahLst/>
              <a:cxnLst/>
              <a:rect r="r" b="b" t="t" l="l"/>
              <a:pathLst>
                <a:path h="1827657" w="1522984">
                  <a:moveTo>
                    <a:pt x="0" y="0"/>
                  </a:moveTo>
                  <a:lnTo>
                    <a:pt x="1522984" y="0"/>
                  </a:lnTo>
                  <a:lnTo>
                    <a:pt x="1522984" y="1827657"/>
                  </a:lnTo>
                  <a:lnTo>
                    <a:pt x="0" y="18276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1" b="2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2170360" y="4767411"/>
            <a:ext cx="4109172" cy="418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2"/>
              </a:lnSpc>
            </a:pPr>
            <a:r>
              <a:rPr lang="en-US" sz="2674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Centralized Regulation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34799" y="5219896"/>
            <a:ext cx="6239869" cy="403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7"/>
              </a:lnSpc>
            </a:pPr>
            <a:r>
              <a:rPr lang="en-US" sz="20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Connects spaza records with ongoing monitoring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799654" y="5928717"/>
            <a:ext cx="1142256" cy="1370708"/>
            <a:chOff x="0" y="0"/>
            <a:chExt cx="1523008" cy="1827610"/>
          </a:xfrm>
        </p:grpSpPr>
        <p:sp>
          <p:nvSpPr>
            <p:cNvPr name="Freeform 18" id="18" descr="preencoded.png"/>
            <p:cNvSpPr/>
            <p:nvPr/>
          </p:nvSpPr>
          <p:spPr>
            <a:xfrm flipH="false" flipV="false" rot="0">
              <a:off x="0" y="0"/>
              <a:ext cx="1522984" cy="1827657"/>
            </a:xfrm>
            <a:custGeom>
              <a:avLst/>
              <a:gdLst/>
              <a:ahLst/>
              <a:cxnLst/>
              <a:rect r="r" b="b" t="t" l="l"/>
              <a:pathLst>
                <a:path h="1827657" w="1522984">
                  <a:moveTo>
                    <a:pt x="0" y="0"/>
                  </a:moveTo>
                  <a:lnTo>
                    <a:pt x="1522984" y="0"/>
                  </a:lnTo>
                  <a:lnTo>
                    <a:pt x="1522984" y="1827657"/>
                  </a:lnTo>
                  <a:lnTo>
                    <a:pt x="0" y="18276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-1" b="2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2170360" y="6138119"/>
            <a:ext cx="3691662" cy="465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9"/>
              </a:lnSpc>
            </a:pPr>
            <a:r>
              <a:rPr lang="en-US" sz="2735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Compliance Tracking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170360" y="6546354"/>
            <a:ext cx="6204308" cy="447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6"/>
              </a:lnSpc>
            </a:pPr>
            <a:r>
              <a:rPr lang="en-US" sz="22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Automated scoring and verification systems</a:t>
            </a:r>
          </a:p>
        </p:txBody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799654" y="7299424"/>
            <a:ext cx="1142256" cy="1370708"/>
            <a:chOff x="0" y="0"/>
            <a:chExt cx="1523008" cy="1827610"/>
          </a:xfrm>
        </p:grpSpPr>
        <p:sp>
          <p:nvSpPr>
            <p:cNvPr name="Freeform 22" id="22" descr="preencoded.png"/>
            <p:cNvSpPr/>
            <p:nvPr/>
          </p:nvSpPr>
          <p:spPr>
            <a:xfrm flipH="false" flipV="false" rot="0">
              <a:off x="0" y="0"/>
              <a:ext cx="1522984" cy="1827657"/>
            </a:xfrm>
            <a:custGeom>
              <a:avLst/>
              <a:gdLst/>
              <a:ahLst/>
              <a:cxnLst/>
              <a:rect r="r" b="b" t="t" l="l"/>
              <a:pathLst>
                <a:path h="1827657" w="1522984">
                  <a:moveTo>
                    <a:pt x="0" y="0"/>
                  </a:moveTo>
                  <a:lnTo>
                    <a:pt x="1522984" y="0"/>
                  </a:lnTo>
                  <a:lnTo>
                    <a:pt x="1522984" y="1827657"/>
                  </a:lnTo>
                  <a:lnTo>
                    <a:pt x="0" y="18276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-1" b="2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2170360" y="7508825"/>
            <a:ext cx="3681792" cy="461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709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Public Accountability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170360" y="7917061"/>
            <a:ext cx="6821709" cy="458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5"/>
              </a:lnSpc>
            </a:pPr>
            <a:r>
              <a:rPr lang="en-US" sz="2346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Customer feedback and transparent oversight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99654" y="8841433"/>
            <a:ext cx="10104997" cy="77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1"/>
              </a:lnSpc>
            </a:pPr>
            <a:r>
              <a:rPr lang="en-US" sz="1936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This system promotes fair competition, protects consumers, and empowers township entrepreneurs through technology-driven transparency.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25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24765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7686611" y="1668512"/>
            <a:ext cx="10098797" cy="2122586"/>
            <a:chOff x="0" y="0"/>
            <a:chExt cx="12344388" cy="259456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7547" y="19008"/>
              <a:ext cx="12309176" cy="2556554"/>
            </a:xfrm>
            <a:custGeom>
              <a:avLst/>
              <a:gdLst/>
              <a:ahLst/>
              <a:cxnLst/>
              <a:rect r="r" b="b" t="t" l="l"/>
              <a:pathLst>
                <a:path h="2556554" w="12309176">
                  <a:moveTo>
                    <a:pt x="0" y="182475"/>
                  </a:moveTo>
                  <a:cubicBezTo>
                    <a:pt x="0" y="81734"/>
                    <a:pt x="76272" y="0"/>
                    <a:pt x="170441" y="0"/>
                  </a:cubicBezTo>
                  <a:lnTo>
                    <a:pt x="12138735" y="0"/>
                  </a:lnTo>
                  <a:cubicBezTo>
                    <a:pt x="12232904" y="0"/>
                    <a:pt x="12309177" y="81734"/>
                    <a:pt x="12309177" y="182475"/>
                  </a:cubicBezTo>
                  <a:lnTo>
                    <a:pt x="12309177" y="2374078"/>
                  </a:lnTo>
                  <a:cubicBezTo>
                    <a:pt x="12309177" y="2474820"/>
                    <a:pt x="12232904" y="2556553"/>
                    <a:pt x="12138735" y="2556553"/>
                  </a:cubicBezTo>
                  <a:lnTo>
                    <a:pt x="170441" y="2556553"/>
                  </a:lnTo>
                  <a:cubicBezTo>
                    <a:pt x="76272" y="2556553"/>
                    <a:pt x="0" y="2474820"/>
                    <a:pt x="0" y="2374078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44271" cy="2594569"/>
            </a:xfrm>
            <a:custGeom>
              <a:avLst/>
              <a:gdLst/>
              <a:ahLst/>
              <a:cxnLst/>
              <a:rect r="r" b="b" t="t" l="l"/>
              <a:pathLst>
                <a:path h="2594569" w="12344271">
                  <a:moveTo>
                    <a:pt x="0" y="201483"/>
                  </a:moveTo>
                  <a:cubicBezTo>
                    <a:pt x="0" y="89970"/>
                    <a:pt x="84343" y="0"/>
                    <a:pt x="187988" y="0"/>
                  </a:cubicBezTo>
                  <a:lnTo>
                    <a:pt x="12156282" y="0"/>
                  </a:lnTo>
                  <a:lnTo>
                    <a:pt x="12156282" y="19008"/>
                  </a:lnTo>
                  <a:lnTo>
                    <a:pt x="12156282" y="0"/>
                  </a:lnTo>
                  <a:cubicBezTo>
                    <a:pt x="12259928" y="0"/>
                    <a:pt x="12344271" y="89970"/>
                    <a:pt x="12344271" y="201483"/>
                  </a:cubicBezTo>
                  <a:lnTo>
                    <a:pt x="12326724" y="201483"/>
                  </a:lnTo>
                  <a:lnTo>
                    <a:pt x="12344271" y="201483"/>
                  </a:lnTo>
                  <a:lnTo>
                    <a:pt x="12344271" y="2393086"/>
                  </a:lnTo>
                  <a:lnTo>
                    <a:pt x="12326724" y="2393086"/>
                  </a:lnTo>
                  <a:lnTo>
                    <a:pt x="12344271" y="2393086"/>
                  </a:lnTo>
                  <a:cubicBezTo>
                    <a:pt x="12344271" y="2504599"/>
                    <a:pt x="12259928" y="2594569"/>
                    <a:pt x="12156282" y="2594569"/>
                  </a:cubicBezTo>
                  <a:lnTo>
                    <a:pt x="12156282" y="2575561"/>
                  </a:lnTo>
                  <a:lnTo>
                    <a:pt x="12156282" y="2594569"/>
                  </a:lnTo>
                  <a:lnTo>
                    <a:pt x="187988" y="2594569"/>
                  </a:lnTo>
                  <a:lnTo>
                    <a:pt x="187988" y="2575561"/>
                  </a:lnTo>
                  <a:lnTo>
                    <a:pt x="187988" y="2594569"/>
                  </a:lnTo>
                  <a:cubicBezTo>
                    <a:pt x="84343" y="2594569"/>
                    <a:pt x="0" y="2504599"/>
                    <a:pt x="0" y="2393086"/>
                  </a:cubicBezTo>
                  <a:lnTo>
                    <a:pt x="0" y="201483"/>
                  </a:lnTo>
                  <a:lnTo>
                    <a:pt x="17547" y="201483"/>
                  </a:lnTo>
                  <a:lnTo>
                    <a:pt x="0" y="201483"/>
                  </a:lnTo>
                  <a:moveTo>
                    <a:pt x="35094" y="201483"/>
                  </a:moveTo>
                  <a:lnTo>
                    <a:pt x="35094" y="2393086"/>
                  </a:lnTo>
                  <a:lnTo>
                    <a:pt x="17547" y="2393086"/>
                  </a:lnTo>
                  <a:lnTo>
                    <a:pt x="35094" y="2393086"/>
                  </a:lnTo>
                  <a:cubicBezTo>
                    <a:pt x="35094" y="2483183"/>
                    <a:pt x="103411" y="2556553"/>
                    <a:pt x="187988" y="2556553"/>
                  </a:cubicBezTo>
                  <a:lnTo>
                    <a:pt x="12156282" y="2556553"/>
                  </a:lnTo>
                  <a:cubicBezTo>
                    <a:pt x="12240977" y="2556553"/>
                    <a:pt x="12309177" y="2483183"/>
                    <a:pt x="12309177" y="2393086"/>
                  </a:cubicBezTo>
                  <a:lnTo>
                    <a:pt x="12309177" y="201483"/>
                  </a:lnTo>
                  <a:cubicBezTo>
                    <a:pt x="12309177" y="111386"/>
                    <a:pt x="12240860" y="38016"/>
                    <a:pt x="12156282" y="38016"/>
                  </a:cubicBezTo>
                  <a:lnTo>
                    <a:pt x="187988" y="38016"/>
                  </a:lnTo>
                  <a:lnTo>
                    <a:pt x="187988" y="19008"/>
                  </a:lnTo>
                  <a:lnTo>
                    <a:pt x="187988" y="38016"/>
                  </a:lnTo>
                  <a:cubicBezTo>
                    <a:pt x="103411" y="38016"/>
                    <a:pt x="35094" y="111386"/>
                    <a:pt x="35094" y="201483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7843540" y="1717030"/>
            <a:ext cx="114300" cy="1921669"/>
            <a:chOff x="0" y="0"/>
            <a:chExt cx="152400" cy="256222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2400" cy="2562225"/>
            </a:xfrm>
            <a:custGeom>
              <a:avLst/>
              <a:gdLst/>
              <a:ahLst/>
              <a:cxnLst/>
              <a:rect r="r" b="b" t="t" l="l"/>
              <a:pathLst>
                <a:path h="2562225" w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2486025"/>
                  </a:lnTo>
                  <a:cubicBezTo>
                    <a:pt x="152400" y="2528062"/>
                    <a:pt x="118237" y="2562225"/>
                    <a:pt x="76200" y="2562225"/>
                  </a:cubicBezTo>
                  <a:cubicBezTo>
                    <a:pt x="34163" y="2562225"/>
                    <a:pt x="0" y="2528062"/>
                    <a:pt x="0" y="2486025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7686611" y="4105424"/>
            <a:ext cx="10022681" cy="28575"/>
            <a:chOff x="0" y="0"/>
            <a:chExt cx="13363575" cy="381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363575" cy="38100"/>
            </a:xfrm>
            <a:custGeom>
              <a:avLst/>
              <a:gdLst/>
              <a:ahLst/>
              <a:cxnLst/>
              <a:rect r="r" b="b" t="t" l="l"/>
              <a:pathLst>
                <a:path h="38100" w="13363575">
                  <a:moveTo>
                    <a:pt x="0" y="0"/>
                  </a:moveTo>
                  <a:lnTo>
                    <a:pt x="13363575" y="0"/>
                  </a:lnTo>
                  <a:lnTo>
                    <a:pt x="13363575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4950BC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561660" y="5522267"/>
            <a:ext cx="10022681" cy="28575"/>
            <a:chOff x="0" y="0"/>
            <a:chExt cx="13363575" cy="381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363575" cy="38100"/>
            </a:xfrm>
            <a:custGeom>
              <a:avLst/>
              <a:gdLst/>
              <a:ahLst/>
              <a:cxnLst/>
              <a:rect r="r" b="b" t="t" l="l"/>
              <a:pathLst>
                <a:path h="38100" w="13363575">
                  <a:moveTo>
                    <a:pt x="0" y="0"/>
                  </a:moveTo>
                  <a:lnTo>
                    <a:pt x="13363575" y="0"/>
                  </a:lnTo>
                  <a:lnTo>
                    <a:pt x="13363575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4950BC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7561660" y="7101036"/>
            <a:ext cx="10022681" cy="28575"/>
            <a:chOff x="0" y="0"/>
            <a:chExt cx="13363575" cy="381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363575" cy="38100"/>
            </a:xfrm>
            <a:custGeom>
              <a:avLst/>
              <a:gdLst/>
              <a:ahLst/>
              <a:cxnLst/>
              <a:rect r="r" b="b" t="t" l="l"/>
              <a:pathLst>
                <a:path h="38100" w="13363575">
                  <a:moveTo>
                    <a:pt x="0" y="0"/>
                  </a:moveTo>
                  <a:lnTo>
                    <a:pt x="13363575" y="0"/>
                  </a:lnTo>
                  <a:lnTo>
                    <a:pt x="13363575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4950BC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7561660" y="8679805"/>
            <a:ext cx="10022681" cy="28575"/>
            <a:chOff x="0" y="0"/>
            <a:chExt cx="13363575" cy="381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363575" cy="38100"/>
            </a:xfrm>
            <a:custGeom>
              <a:avLst/>
              <a:gdLst/>
              <a:ahLst/>
              <a:cxnLst/>
              <a:rect r="r" b="b" t="t" l="l"/>
              <a:pathLst>
                <a:path h="38100" w="13363575">
                  <a:moveTo>
                    <a:pt x="0" y="0"/>
                  </a:moveTo>
                  <a:lnTo>
                    <a:pt x="13363575" y="0"/>
                  </a:lnTo>
                  <a:lnTo>
                    <a:pt x="13363575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4950BC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70162" y="267846"/>
            <a:ext cx="1666339" cy="1400667"/>
          </a:xfrm>
          <a:custGeom>
            <a:avLst/>
            <a:gdLst/>
            <a:ahLst/>
            <a:cxnLst/>
            <a:rect r="r" b="b" t="t" l="l"/>
            <a:pathLst>
              <a:path h="1400667" w="1666339">
                <a:moveTo>
                  <a:pt x="0" y="0"/>
                </a:moveTo>
                <a:lnTo>
                  <a:pt x="1666339" y="0"/>
                </a:lnTo>
                <a:lnTo>
                  <a:pt x="1666339" y="1400666"/>
                </a:lnTo>
                <a:lnTo>
                  <a:pt x="0" y="1400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5047" r="0" b="-6554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5282" y="3493704"/>
            <a:ext cx="5298308" cy="2090065"/>
          </a:xfrm>
          <a:custGeom>
            <a:avLst/>
            <a:gdLst/>
            <a:ahLst/>
            <a:cxnLst/>
            <a:rect r="r" b="b" t="t" l="l"/>
            <a:pathLst>
              <a:path h="2090065" w="5298308">
                <a:moveTo>
                  <a:pt x="0" y="0"/>
                </a:moveTo>
                <a:lnTo>
                  <a:pt x="5298308" y="0"/>
                </a:lnTo>
                <a:lnTo>
                  <a:pt x="5298308" y="2090065"/>
                </a:lnTo>
                <a:lnTo>
                  <a:pt x="0" y="20900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04" t="0" r="-18332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5282" y="5583769"/>
            <a:ext cx="5255667" cy="2206206"/>
          </a:xfrm>
          <a:custGeom>
            <a:avLst/>
            <a:gdLst/>
            <a:ahLst/>
            <a:cxnLst/>
            <a:rect r="r" b="b" t="t" l="l"/>
            <a:pathLst>
              <a:path h="2206206" w="5255667">
                <a:moveTo>
                  <a:pt x="0" y="0"/>
                </a:moveTo>
                <a:lnTo>
                  <a:pt x="5255667" y="0"/>
                </a:lnTo>
                <a:lnTo>
                  <a:pt x="5255667" y="2206206"/>
                </a:lnTo>
                <a:lnTo>
                  <a:pt x="0" y="22062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7242" r="-8113" b="-17289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85282" y="7847125"/>
            <a:ext cx="5255667" cy="2497025"/>
          </a:xfrm>
          <a:custGeom>
            <a:avLst/>
            <a:gdLst/>
            <a:ahLst/>
            <a:cxnLst/>
            <a:rect r="r" b="b" t="t" l="l"/>
            <a:pathLst>
              <a:path h="2497025" w="5255667">
                <a:moveTo>
                  <a:pt x="0" y="0"/>
                </a:moveTo>
                <a:lnTo>
                  <a:pt x="5255667" y="0"/>
                </a:lnTo>
                <a:lnTo>
                  <a:pt x="5255667" y="2497025"/>
                </a:lnTo>
                <a:lnTo>
                  <a:pt x="0" y="24970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39" t="-10425" r="-4884" b="-16401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901267" y="267846"/>
            <a:ext cx="1666339" cy="1400667"/>
          </a:xfrm>
          <a:custGeom>
            <a:avLst/>
            <a:gdLst/>
            <a:ahLst/>
            <a:cxnLst/>
            <a:rect r="r" b="b" t="t" l="l"/>
            <a:pathLst>
              <a:path h="1400667" w="1666339">
                <a:moveTo>
                  <a:pt x="0" y="0"/>
                </a:moveTo>
                <a:lnTo>
                  <a:pt x="1666338" y="0"/>
                </a:lnTo>
                <a:lnTo>
                  <a:pt x="1666338" y="1400666"/>
                </a:lnTo>
                <a:lnTo>
                  <a:pt x="0" y="1400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5047" r="0" b="-6554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3632371" y="267846"/>
            <a:ext cx="1666339" cy="1400667"/>
          </a:xfrm>
          <a:custGeom>
            <a:avLst/>
            <a:gdLst/>
            <a:ahLst/>
            <a:cxnLst/>
            <a:rect r="r" b="b" t="t" l="l"/>
            <a:pathLst>
              <a:path h="1400667" w="1666339">
                <a:moveTo>
                  <a:pt x="0" y="0"/>
                </a:moveTo>
                <a:lnTo>
                  <a:pt x="1666339" y="0"/>
                </a:lnTo>
                <a:lnTo>
                  <a:pt x="1666339" y="1400666"/>
                </a:lnTo>
                <a:lnTo>
                  <a:pt x="0" y="1400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5047" r="0" b="-6554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-87867" y="1870400"/>
            <a:ext cx="5386576" cy="1783555"/>
          </a:xfrm>
          <a:custGeom>
            <a:avLst/>
            <a:gdLst/>
            <a:ahLst/>
            <a:cxnLst/>
            <a:rect r="r" b="b" t="t" l="l"/>
            <a:pathLst>
              <a:path h="1783555" w="5386576">
                <a:moveTo>
                  <a:pt x="0" y="0"/>
                </a:moveTo>
                <a:lnTo>
                  <a:pt x="5386577" y="0"/>
                </a:lnTo>
                <a:lnTo>
                  <a:pt x="5386577" y="1783555"/>
                </a:lnTo>
                <a:lnTo>
                  <a:pt x="0" y="17835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7340724" y="68610"/>
            <a:ext cx="9180290" cy="776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0"/>
              </a:lnSpc>
            </a:pPr>
            <a:r>
              <a:rPr lang="en-US" b="true" sz="4904" u="sng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Vision &amp; Strategic Objectives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515554" y="1199205"/>
            <a:ext cx="1787326" cy="469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9"/>
              </a:lnSpc>
            </a:pPr>
            <a:r>
              <a:rPr lang="en-US" sz="2912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Vision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223168" y="1607150"/>
            <a:ext cx="9101797" cy="1993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8"/>
              </a:lnSpc>
            </a:pPr>
            <a:r>
              <a:rPr lang="en-US" sz="250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To build a transparent and efficient digital regulatory ecosystem that promotes fair competition, consumer protection, and entrepreneurial empowerment across South Africa's township economies.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588435" y="4314974"/>
            <a:ext cx="3275410" cy="428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6"/>
              </a:lnSpc>
            </a:pPr>
            <a:r>
              <a:rPr lang="en-US" sz="2524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Digitize Registration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246181" y="4914900"/>
            <a:ext cx="10539226" cy="360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4"/>
              </a:lnSpc>
            </a:pPr>
            <a:r>
              <a:rPr lang="en-US" sz="189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Streamline shop registration and verification processes through accessible digital platforms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607623" y="5874692"/>
            <a:ext cx="3603188" cy="469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4"/>
              </a:lnSpc>
            </a:pPr>
            <a:r>
              <a:rPr lang="en-US" sz="277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Enforce Compliance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858191" y="6455754"/>
            <a:ext cx="9401109" cy="416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1"/>
              </a:lnSpc>
            </a:pPr>
            <a:r>
              <a:rPr lang="en-US" sz="22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Monitor ownership regulations and operational standards in real-time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476241" y="7453461"/>
            <a:ext cx="3865951" cy="436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8"/>
              </a:lnSpc>
            </a:pPr>
            <a:r>
              <a:rPr lang="en-US" sz="2574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Enable Public Feedback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686611" y="8013780"/>
            <a:ext cx="9672339" cy="452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6"/>
              </a:lnSpc>
            </a:pPr>
            <a:r>
              <a:rPr lang="en-US" sz="237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Create transparent complaint reporting and resolution mechanisms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563560" y="8796226"/>
            <a:ext cx="3904470" cy="452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1"/>
              </a:lnSpc>
            </a:pPr>
            <a:r>
              <a:rPr lang="en-US" sz="2799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Foster Collaboration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762726" y="9279731"/>
            <a:ext cx="10022681" cy="39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3"/>
              </a:lnSpc>
            </a:pPr>
            <a:r>
              <a:rPr lang="en-US" sz="2083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Strengthen partnerships among government, entrepreneurs, and consumers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342987" y="1704380"/>
            <a:ext cx="4278337" cy="4278337"/>
            <a:chOff x="0" y="0"/>
            <a:chExt cx="7214195" cy="7214195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7214235" cy="7214235"/>
            </a:xfrm>
            <a:custGeom>
              <a:avLst/>
              <a:gdLst/>
              <a:ahLst/>
              <a:cxnLst/>
              <a:rect r="r" b="b" t="t" l="l"/>
              <a:pathLst>
                <a:path h="7214235" w="7214235">
                  <a:moveTo>
                    <a:pt x="0" y="0"/>
                  </a:moveTo>
                  <a:lnTo>
                    <a:pt x="7214235" y="0"/>
                  </a:lnTo>
                  <a:lnTo>
                    <a:pt x="7214235" y="7214235"/>
                  </a:lnTo>
                  <a:lnTo>
                    <a:pt x="0" y="7214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67624" y="7188601"/>
            <a:ext cx="6133269" cy="876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6"/>
              </a:lnSpc>
            </a:pPr>
            <a:r>
              <a:rPr lang="en-US" sz="228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Streamlined digital registration with document upload and automatic validation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6438602" y="1651740"/>
            <a:ext cx="4330977" cy="4330977"/>
            <a:chOff x="0" y="0"/>
            <a:chExt cx="7214195" cy="7214195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7214235" cy="7214235"/>
            </a:xfrm>
            <a:custGeom>
              <a:avLst/>
              <a:gdLst/>
              <a:ahLst/>
              <a:cxnLst/>
              <a:rect r="r" b="b" t="t" l="l"/>
              <a:pathLst>
                <a:path h="7214235" w="7214235">
                  <a:moveTo>
                    <a:pt x="0" y="0"/>
                  </a:moveTo>
                  <a:lnTo>
                    <a:pt x="7214235" y="0"/>
                  </a:lnTo>
                  <a:lnTo>
                    <a:pt x="7214235" y="7214235"/>
                  </a:lnTo>
                  <a:lnTo>
                    <a:pt x="0" y="7214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2119670" y="1704380"/>
            <a:ext cx="4436566" cy="4436566"/>
            <a:chOff x="0" y="0"/>
            <a:chExt cx="7214393" cy="7214393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7214362" cy="7214362"/>
            </a:xfrm>
            <a:custGeom>
              <a:avLst/>
              <a:gdLst/>
              <a:ahLst/>
              <a:cxnLst/>
              <a:rect r="r" b="b" t="t" l="l"/>
              <a:pathLst>
                <a:path h="7214362" w="7214362">
                  <a:moveTo>
                    <a:pt x="0" y="0"/>
                  </a:moveTo>
                  <a:lnTo>
                    <a:pt x="7214362" y="0"/>
                  </a:lnTo>
                  <a:lnTo>
                    <a:pt x="7214362" y="7214362"/>
                  </a:lnTo>
                  <a:lnTo>
                    <a:pt x="0" y="7214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67624" y="9001986"/>
            <a:ext cx="6222343" cy="850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7"/>
              </a:lnSpc>
            </a:pPr>
            <a:r>
              <a:rPr lang="en-US" sz="221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Submit feedback and complaints with transparent tracking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586329" y="9044582"/>
            <a:ext cx="5412284" cy="761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0"/>
              </a:lnSpc>
            </a:pPr>
            <a:r>
              <a:rPr lang="en-US" sz="198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Verify and enforce compliance with ownership regulations</a:t>
            </a:r>
          </a:p>
        </p:txBody>
      </p:sp>
      <p:sp>
        <p:nvSpPr>
          <p:cNvPr name="AutoShape 15" id="15"/>
          <p:cNvSpPr/>
          <p:nvPr/>
        </p:nvSpPr>
        <p:spPr>
          <a:xfrm>
            <a:off x="6187231" y="6260515"/>
            <a:ext cx="0" cy="6492240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1888540" y="5874662"/>
            <a:ext cx="0" cy="6492240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6168181" y="195688"/>
            <a:ext cx="7033841" cy="677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b="true" sz="4250" u="sng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Core System Features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41151" y="6570349"/>
            <a:ext cx="5786215" cy="494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3"/>
              </a:lnSpc>
            </a:pPr>
            <a:r>
              <a:rPr lang="en-US" sz="3119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Registration &amp; Verification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667895" y="6713149"/>
            <a:ext cx="3592123" cy="458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5"/>
              </a:lnSpc>
            </a:pPr>
            <a:r>
              <a:rPr lang="en-US" sz="2821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Role-Based Access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422534" y="7186367"/>
            <a:ext cx="5325315" cy="83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8"/>
              </a:lnSpc>
            </a:pPr>
            <a:r>
              <a:rPr lang="en-US" sz="2146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Customized interfaces for owners, inspectors, and customers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364790" y="6738369"/>
            <a:ext cx="3405315" cy="444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3"/>
              </a:lnSpc>
            </a:pPr>
            <a:r>
              <a:rPr lang="en-US" sz="2674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Automated Scoring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194976" y="7257493"/>
            <a:ext cx="4794070" cy="747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8"/>
              </a:lnSpc>
            </a:pPr>
            <a:r>
              <a:rPr lang="en-US" sz="19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Real-time compliance calculation: 40% documentation, 60% inspections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8452169"/>
            <a:ext cx="3538748" cy="461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3"/>
              </a:lnSpc>
            </a:pPr>
            <a:r>
              <a:rPr lang="en-US" sz="277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Customer Portal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859534" y="8272265"/>
            <a:ext cx="3208845" cy="42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3"/>
              </a:lnSpc>
            </a:pPr>
            <a:r>
              <a:rPr lang="en-US" sz="252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Ownership Control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364790" y="8270361"/>
            <a:ext cx="3854043" cy="382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7"/>
              </a:lnSpc>
            </a:pPr>
            <a:r>
              <a:rPr lang="en-US" sz="2385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Government Dashboard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119670" y="8871496"/>
            <a:ext cx="5868194" cy="45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5"/>
              </a:lnSpc>
            </a:pPr>
            <a:r>
              <a:rPr lang="en-US" sz="184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Real-time oversight and analytics for policymakers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18288000" cy="2609404"/>
            <a:chOff x="0" y="0"/>
            <a:chExt cx="24384000" cy="3479205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3479165"/>
            </a:xfrm>
            <a:custGeom>
              <a:avLst/>
              <a:gdLst/>
              <a:ahLst/>
              <a:cxnLst/>
              <a:rect r="r" b="b" t="t" l="l"/>
              <a:pathLst>
                <a:path h="347916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3479165"/>
                  </a:lnTo>
                  <a:lnTo>
                    <a:pt x="0" y="34791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8" r="0" b="-9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750603" y="2733129"/>
            <a:ext cx="6730461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25"/>
              </a:lnSpc>
            </a:pPr>
            <a:r>
              <a:rPr lang="en-US" b="true" sz="4062" u="sng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Technical Architecture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129712" y="4315866"/>
            <a:ext cx="28575" cy="4327177"/>
            <a:chOff x="0" y="0"/>
            <a:chExt cx="38100" cy="576957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8100" cy="5769610"/>
            </a:xfrm>
            <a:custGeom>
              <a:avLst/>
              <a:gdLst/>
              <a:ahLst/>
              <a:cxnLst/>
              <a:rect r="r" b="b" t="t" l="l"/>
              <a:pathLst>
                <a:path h="5769610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5750560"/>
                  </a:lnTo>
                  <a:cubicBezTo>
                    <a:pt x="38100" y="5761101"/>
                    <a:pt x="29591" y="5769610"/>
                    <a:pt x="19050" y="5769610"/>
                  </a:cubicBezTo>
                  <a:cubicBezTo>
                    <a:pt x="8509" y="5769610"/>
                    <a:pt x="0" y="5761101"/>
                    <a:pt x="0" y="575056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0" y="4148490"/>
            <a:ext cx="9120187" cy="2126996"/>
            <a:chOff x="0" y="0"/>
            <a:chExt cx="11230570" cy="261917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6350"/>
              <a:ext cx="11217910" cy="2606421"/>
            </a:xfrm>
            <a:custGeom>
              <a:avLst/>
              <a:gdLst/>
              <a:ahLst/>
              <a:cxnLst/>
              <a:rect r="r" b="b" t="t" l="l"/>
              <a:pathLst>
                <a:path h="2606421" w="11217910">
                  <a:moveTo>
                    <a:pt x="0" y="116840"/>
                  </a:moveTo>
                  <a:cubicBezTo>
                    <a:pt x="0" y="52324"/>
                    <a:pt x="52578" y="0"/>
                    <a:pt x="117348" y="0"/>
                  </a:cubicBezTo>
                  <a:lnTo>
                    <a:pt x="11100562" y="0"/>
                  </a:lnTo>
                  <a:cubicBezTo>
                    <a:pt x="11165332" y="0"/>
                    <a:pt x="11217910" y="52324"/>
                    <a:pt x="11217910" y="116840"/>
                  </a:cubicBezTo>
                  <a:lnTo>
                    <a:pt x="11217910" y="2489581"/>
                  </a:lnTo>
                  <a:cubicBezTo>
                    <a:pt x="11217910" y="2554097"/>
                    <a:pt x="11165332" y="2606421"/>
                    <a:pt x="11100562" y="2606421"/>
                  </a:cubicBezTo>
                  <a:lnTo>
                    <a:pt x="117348" y="2606421"/>
                  </a:lnTo>
                  <a:cubicBezTo>
                    <a:pt x="52578" y="2606421"/>
                    <a:pt x="0" y="2554097"/>
                    <a:pt x="0" y="2489581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230610" cy="2619121"/>
            </a:xfrm>
            <a:custGeom>
              <a:avLst/>
              <a:gdLst/>
              <a:ahLst/>
              <a:cxnLst/>
              <a:rect r="r" b="b" t="t" l="l"/>
              <a:pathLst>
                <a:path h="2619121" w="11230610">
                  <a:moveTo>
                    <a:pt x="0" y="123190"/>
                  </a:moveTo>
                  <a:cubicBezTo>
                    <a:pt x="0" y="55118"/>
                    <a:pt x="55372" y="0"/>
                    <a:pt x="123698" y="0"/>
                  </a:cubicBezTo>
                  <a:lnTo>
                    <a:pt x="11106912" y="0"/>
                  </a:lnTo>
                  <a:lnTo>
                    <a:pt x="11106912" y="6350"/>
                  </a:lnTo>
                  <a:lnTo>
                    <a:pt x="11106912" y="0"/>
                  </a:lnTo>
                  <a:cubicBezTo>
                    <a:pt x="11175238" y="0"/>
                    <a:pt x="11230610" y="55118"/>
                    <a:pt x="11230610" y="123190"/>
                  </a:cubicBezTo>
                  <a:lnTo>
                    <a:pt x="11224260" y="123190"/>
                  </a:lnTo>
                  <a:lnTo>
                    <a:pt x="11230610" y="123190"/>
                  </a:lnTo>
                  <a:lnTo>
                    <a:pt x="11230610" y="2495931"/>
                  </a:lnTo>
                  <a:lnTo>
                    <a:pt x="11224260" y="2495931"/>
                  </a:lnTo>
                  <a:lnTo>
                    <a:pt x="11230610" y="2495931"/>
                  </a:lnTo>
                  <a:cubicBezTo>
                    <a:pt x="11230610" y="2564003"/>
                    <a:pt x="11175238" y="2619121"/>
                    <a:pt x="11106912" y="2619121"/>
                  </a:cubicBezTo>
                  <a:lnTo>
                    <a:pt x="11106912" y="2612771"/>
                  </a:lnTo>
                  <a:lnTo>
                    <a:pt x="11106912" y="2619121"/>
                  </a:lnTo>
                  <a:lnTo>
                    <a:pt x="123698" y="2619121"/>
                  </a:lnTo>
                  <a:lnTo>
                    <a:pt x="123698" y="2612771"/>
                  </a:lnTo>
                  <a:lnTo>
                    <a:pt x="123698" y="2619121"/>
                  </a:lnTo>
                  <a:cubicBezTo>
                    <a:pt x="55372" y="2619121"/>
                    <a:pt x="0" y="2564003"/>
                    <a:pt x="0" y="2495931"/>
                  </a:cubicBezTo>
                  <a:lnTo>
                    <a:pt x="0" y="123190"/>
                  </a:lnTo>
                  <a:lnTo>
                    <a:pt x="6350" y="123190"/>
                  </a:lnTo>
                  <a:lnTo>
                    <a:pt x="0" y="123190"/>
                  </a:lnTo>
                  <a:moveTo>
                    <a:pt x="12700" y="123190"/>
                  </a:moveTo>
                  <a:lnTo>
                    <a:pt x="12700" y="2495931"/>
                  </a:lnTo>
                  <a:lnTo>
                    <a:pt x="6350" y="2495931"/>
                  </a:lnTo>
                  <a:lnTo>
                    <a:pt x="12700" y="2495931"/>
                  </a:lnTo>
                  <a:cubicBezTo>
                    <a:pt x="12700" y="2557018"/>
                    <a:pt x="62357" y="2606421"/>
                    <a:pt x="123698" y="2606421"/>
                  </a:cubicBezTo>
                  <a:lnTo>
                    <a:pt x="11106912" y="2606421"/>
                  </a:lnTo>
                  <a:cubicBezTo>
                    <a:pt x="11168253" y="2606421"/>
                    <a:pt x="11217910" y="2556891"/>
                    <a:pt x="11217910" y="2495931"/>
                  </a:cubicBezTo>
                  <a:lnTo>
                    <a:pt x="11217910" y="123190"/>
                  </a:lnTo>
                  <a:cubicBezTo>
                    <a:pt x="11217910" y="62103"/>
                    <a:pt x="11168253" y="12700"/>
                    <a:pt x="11106912" y="12700"/>
                  </a:cubicBezTo>
                  <a:lnTo>
                    <a:pt x="123698" y="12700"/>
                  </a:lnTo>
                  <a:lnTo>
                    <a:pt x="123698" y="6350"/>
                  </a:lnTo>
                  <a:lnTo>
                    <a:pt x="123698" y="12700"/>
                  </a:lnTo>
                  <a:cubicBezTo>
                    <a:pt x="62357" y="12700"/>
                    <a:pt x="12700" y="62230"/>
                    <a:pt x="12700" y="12319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3017482" y="3538536"/>
            <a:ext cx="3745126" cy="48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62"/>
              </a:lnSpc>
            </a:pPr>
            <a:r>
              <a:rPr lang="en-US" sz="2915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Frontend Layer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5153" y="4198273"/>
            <a:ext cx="8792960" cy="1995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78"/>
              </a:lnSpc>
            </a:pPr>
            <a:r>
              <a:rPr lang="en-US" sz="24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Built with </a:t>
            </a:r>
            <a:r>
              <a:rPr lang="en-US" sz="2462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React.js</a:t>
            </a:r>
            <a:r>
              <a:rPr lang="en-US" sz="24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for exceptional speed and scalability. The interface is fully responsive across mobile, tablet, and desktop devices, with real-time validation and intuitive user experience design.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167812" y="6683425"/>
            <a:ext cx="8834935" cy="2060470"/>
            <a:chOff x="0" y="0"/>
            <a:chExt cx="11230570" cy="261917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350" y="6350"/>
              <a:ext cx="11217910" cy="2606421"/>
            </a:xfrm>
            <a:custGeom>
              <a:avLst/>
              <a:gdLst/>
              <a:ahLst/>
              <a:cxnLst/>
              <a:rect r="r" b="b" t="t" l="l"/>
              <a:pathLst>
                <a:path h="2606421" w="11217910">
                  <a:moveTo>
                    <a:pt x="0" y="0"/>
                  </a:moveTo>
                  <a:lnTo>
                    <a:pt x="11217910" y="0"/>
                  </a:lnTo>
                  <a:lnTo>
                    <a:pt x="11217910" y="2606421"/>
                  </a:lnTo>
                  <a:lnTo>
                    <a:pt x="0" y="2606421"/>
                  </a:ln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230610" cy="2619121"/>
            </a:xfrm>
            <a:custGeom>
              <a:avLst/>
              <a:gdLst/>
              <a:ahLst/>
              <a:cxnLst/>
              <a:rect r="r" b="b" t="t" l="l"/>
              <a:pathLst>
                <a:path h="2619121" w="11230610">
                  <a:moveTo>
                    <a:pt x="6350" y="0"/>
                  </a:moveTo>
                  <a:lnTo>
                    <a:pt x="11224260" y="0"/>
                  </a:lnTo>
                  <a:cubicBezTo>
                    <a:pt x="11227816" y="0"/>
                    <a:pt x="11230610" y="2794"/>
                    <a:pt x="11230610" y="6350"/>
                  </a:cubicBezTo>
                  <a:lnTo>
                    <a:pt x="11230610" y="2612771"/>
                  </a:lnTo>
                  <a:cubicBezTo>
                    <a:pt x="11230610" y="2616327"/>
                    <a:pt x="11227816" y="2619121"/>
                    <a:pt x="11224260" y="2619121"/>
                  </a:cubicBezTo>
                  <a:lnTo>
                    <a:pt x="6350" y="2619121"/>
                  </a:lnTo>
                  <a:cubicBezTo>
                    <a:pt x="2794" y="2619121"/>
                    <a:pt x="0" y="2616327"/>
                    <a:pt x="0" y="2612771"/>
                  </a:cubicBezTo>
                  <a:lnTo>
                    <a:pt x="0" y="6350"/>
                  </a:lnTo>
                  <a:cubicBezTo>
                    <a:pt x="0" y="2794"/>
                    <a:pt x="2794" y="0"/>
                    <a:pt x="6350" y="0"/>
                  </a:cubicBezTo>
                  <a:moveTo>
                    <a:pt x="6350" y="12700"/>
                  </a:moveTo>
                  <a:lnTo>
                    <a:pt x="6350" y="6350"/>
                  </a:lnTo>
                  <a:lnTo>
                    <a:pt x="12700" y="6350"/>
                  </a:lnTo>
                  <a:lnTo>
                    <a:pt x="12700" y="2612771"/>
                  </a:lnTo>
                  <a:lnTo>
                    <a:pt x="6350" y="2612771"/>
                  </a:lnTo>
                  <a:lnTo>
                    <a:pt x="6350" y="2606421"/>
                  </a:lnTo>
                  <a:lnTo>
                    <a:pt x="11224260" y="2606421"/>
                  </a:lnTo>
                  <a:lnTo>
                    <a:pt x="11224260" y="2612771"/>
                  </a:lnTo>
                  <a:lnTo>
                    <a:pt x="11217910" y="2612771"/>
                  </a:lnTo>
                  <a:lnTo>
                    <a:pt x="11217910" y="6350"/>
                  </a:lnTo>
                  <a:lnTo>
                    <a:pt x="11224260" y="6350"/>
                  </a:lnTo>
                  <a:lnTo>
                    <a:pt x="11224260" y="1270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1115834" y="5837784"/>
            <a:ext cx="3524547" cy="410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Backend Infrastructure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50262" y="6714842"/>
            <a:ext cx="8834935" cy="1928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6"/>
              </a:lnSpc>
            </a:pPr>
            <a:r>
              <a:rPr lang="en-US" sz="2374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Supabase</a:t>
            </a:r>
            <a:r>
              <a:rPr lang="en-US" sz="23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powers secure authentication and real-time database management. Role-based permissions ensure proper data segregation, while API endpoints handle compliance scoring and document verification.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54254" y="8813752"/>
            <a:ext cx="17992016" cy="1461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3"/>
              </a:lnSpc>
            </a:pPr>
            <a:r>
              <a:rPr lang="en-US" sz="2453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The system employs a modular, cloud-ready architecture designed for seamless integration with existing government systems. This approach ensures scalability, security, and future-proof flexibility as regulatory needs evolve.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5725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567559" y="-337284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</p:grp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0"/>
            <a:ext cx="10337648" cy="5814927"/>
          </a:xfrm>
          <a:prstGeom prst="rect">
            <a:avLst/>
          </a:prstGeom>
        </p:spPr>
      </p:pic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5618" t="0" r="5618" b="0"/>
          <a:stretch>
            <a:fillRect/>
          </a:stretch>
        </p:blipFill>
        <p:spPr>
          <a:xfrm flipH="false" flipV="false" rot="0">
            <a:off x="7100712" y="4806216"/>
            <a:ext cx="11101563" cy="5360105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1357794" y="1535561"/>
            <a:ext cx="7088237" cy="8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DEMO VIDEOS 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9854312" cy="5543050"/>
          </a:xfrm>
          <a:prstGeom prst="rect">
            <a:avLst/>
          </a:prstGeom>
        </p:spPr>
      </p:pic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8496756" y="4779425"/>
            <a:ext cx="9791244" cy="5507575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7902771" y="-4241290"/>
            <a:ext cx="3086100" cy="9384790"/>
            <a:chOff x="0" y="0"/>
            <a:chExt cx="635000" cy="193102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" cy="1931027"/>
            </a:xfrm>
            <a:custGeom>
              <a:avLst/>
              <a:gdLst/>
              <a:ahLst/>
              <a:cxnLst/>
              <a:rect r="r" b="b" t="t" l="l"/>
              <a:pathLst>
                <a:path h="1931027" w="635000">
                  <a:moveTo>
                    <a:pt x="48997" y="0"/>
                  </a:moveTo>
                  <a:lnTo>
                    <a:pt x="586003" y="0"/>
                  </a:lnTo>
                  <a:cubicBezTo>
                    <a:pt x="598998" y="0"/>
                    <a:pt x="611460" y="5162"/>
                    <a:pt x="620649" y="14351"/>
                  </a:cubicBezTo>
                  <a:cubicBezTo>
                    <a:pt x="629838" y="23540"/>
                    <a:pt x="635000" y="36002"/>
                    <a:pt x="635000" y="48997"/>
                  </a:cubicBezTo>
                  <a:lnTo>
                    <a:pt x="635000" y="1882030"/>
                  </a:lnTo>
                  <a:cubicBezTo>
                    <a:pt x="635000" y="1909090"/>
                    <a:pt x="613063" y="1931027"/>
                    <a:pt x="586003" y="1931027"/>
                  </a:cubicBezTo>
                  <a:lnTo>
                    <a:pt x="48997" y="1931027"/>
                  </a:lnTo>
                  <a:cubicBezTo>
                    <a:pt x="36002" y="1931027"/>
                    <a:pt x="23540" y="1925865"/>
                    <a:pt x="14351" y="1916676"/>
                  </a:cubicBezTo>
                  <a:cubicBezTo>
                    <a:pt x="5162" y="1907487"/>
                    <a:pt x="0" y="1895025"/>
                    <a:pt x="0" y="1882030"/>
                  </a:cubicBezTo>
                  <a:lnTo>
                    <a:pt x="0" y="48997"/>
                  </a:lnTo>
                  <a:cubicBezTo>
                    <a:pt x="0" y="36002"/>
                    <a:pt x="5162" y="23540"/>
                    <a:pt x="14351" y="14351"/>
                  </a:cubicBezTo>
                  <a:cubicBezTo>
                    <a:pt x="23540" y="5162"/>
                    <a:pt x="36002" y="0"/>
                    <a:pt x="4899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635000" cy="2007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4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1357794" y="1535561"/>
            <a:ext cx="7088237" cy="8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DEMO VIDEOS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25956"/>
            <a:ext cx="7646659" cy="9413289"/>
          </a:xfrm>
          <a:custGeom>
            <a:avLst/>
            <a:gdLst/>
            <a:ahLst/>
            <a:cxnLst/>
            <a:rect r="r" b="b" t="t" l="l"/>
            <a:pathLst>
              <a:path h="9413289" w="7646659">
                <a:moveTo>
                  <a:pt x="0" y="0"/>
                </a:moveTo>
                <a:lnTo>
                  <a:pt x="7646659" y="0"/>
                </a:lnTo>
                <a:lnTo>
                  <a:pt x="7646659" y="9413289"/>
                </a:lnTo>
                <a:lnTo>
                  <a:pt x="0" y="94132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60" t="-676" r="0" b="-67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36682" y="2942972"/>
            <a:ext cx="10206768" cy="7196273"/>
          </a:xfrm>
          <a:custGeom>
            <a:avLst/>
            <a:gdLst/>
            <a:ahLst/>
            <a:cxnLst/>
            <a:rect r="r" b="b" t="t" l="l"/>
            <a:pathLst>
              <a:path h="7196273" w="10206768">
                <a:moveTo>
                  <a:pt x="0" y="0"/>
                </a:moveTo>
                <a:lnTo>
                  <a:pt x="10206768" y="0"/>
                </a:lnTo>
                <a:lnTo>
                  <a:pt x="10206768" y="7196273"/>
                </a:lnTo>
                <a:lnTo>
                  <a:pt x="0" y="71962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60" t="-1860" r="-76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155305" y="1028700"/>
            <a:ext cx="1197775" cy="795706"/>
            <a:chOff x="0" y="0"/>
            <a:chExt cx="812800" cy="5399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539959"/>
            </a:xfrm>
            <a:custGeom>
              <a:avLst/>
              <a:gdLst/>
              <a:ahLst/>
              <a:cxnLst/>
              <a:rect r="r" b="b" t="t" l="l"/>
              <a:pathLst>
                <a:path h="539959" w="812800">
                  <a:moveTo>
                    <a:pt x="0" y="26998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812800" y="203200"/>
                  </a:lnTo>
                  <a:lnTo>
                    <a:pt x="812800" y="336759"/>
                  </a:lnTo>
                  <a:lnTo>
                    <a:pt x="406400" y="336759"/>
                  </a:lnTo>
                  <a:lnTo>
                    <a:pt x="406400" y="539959"/>
                  </a:lnTo>
                  <a:lnTo>
                    <a:pt x="0" y="2699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01600" y="184150"/>
              <a:ext cx="711200" cy="152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9144000" y="141605"/>
            <a:ext cx="595395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System Diagraphs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72130" y="1162432"/>
            <a:ext cx="6887170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High-level architecture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Customer dashboard interaction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DAG2kuf6h_M</dc:identifier>
  <dcterms:modified xsi:type="dcterms:W3CDTF">2011-08-01T06:04:30Z</dcterms:modified>
  <cp:revision>1</cp:revision>
  <dc:title>Spaza-Shop-Regulatory-Management-System.pptx</dc:title>
</cp:coreProperties>
</file>